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307" r:id="rId3"/>
    <p:sldId id="314" r:id="rId4"/>
    <p:sldId id="260" r:id="rId5"/>
    <p:sldId id="322" r:id="rId6"/>
    <p:sldId id="257" r:id="rId7"/>
    <p:sldId id="259" r:id="rId8"/>
    <p:sldId id="261" r:id="rId9"/>
    <p:sldId id="264" r:id="rId10"/>
    <p:sldId id="272" r:id="rId11"/>
    <p:sldId id="279" r:id="rId12"/>
    <p:sldId id="289" r:id="rId13"/>
    <p:sldId id="290" r:id="rId14"/>
    <p:sldId id="291" r:id="rId15"/>
    <p:sldId id="316" r:id="rId16"/>
    <p:sldId id="292" r:id="rId17"/>
    <p:sldId id="293" r:id="rId18"/>
    <p:sldId id="294" r:id="rId19"/>
    <p:sldId id="319" r:id="rId20"/>
    <p:sldId id="311" r:id="rId21"/>
    <p:sldId id="280" r:id="rId22"/>
    <p:sldId id="282" r:id="rId23"/>
    <p:sldId id="295" r:id="rId24"/>
    <p:sldId id="296" r:id="rId25"/>
    <p:sldId id="297" r:id="rId26"/>
    <p:sldId id="298" r:id="rId27"/>
    <p:sldId id="309" r:id="rId28"/>
    <p:sldId id="320" r:id="rId29"/>
    <p:sldId id="310" r:id="rId30"/>
    <p:sldId id="312" r:id="rId31"/>
    <p:sldId id="313" r:id="rId32"/>
    <p:sldId id="299" r:id="rId33"/>
    <p:sldId id="308" r:id="rId34"/>
    <p:sldId id="300" r:id="rId35"/>
    <p:sldId id="317" r:id="rId36"/>
    <p:sldId id="321" r:id="rId37"/>
    <p:sldId id="302" r:id="rId38"/>
    <p:sldId id="281" r:id="rId39"/>
    <p:sldId id="283" r:id="rId40"/>
    <p:sldId id="303" r:id="rId41"/>
    <p:sldId id="318" r:id="rId42"/>
    <p:sldId id="304" r:id="rId43"/>
    <p:sldId id="305" r:id="rId44"/>
    <p:sldId id="271" r:id="rId45"/>
    <p:sldId id="275" r:id="rId46"/>
    <p:sldId id="30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86370"/>
  </p:normalViewPr>
  <p:slideViewPr>
    <p:cSldViewPr snapToGrid="0">
      <p:cViewPr varScale="1">
        <p:scale>
          <a:sx n="107" d="100"/>
          <a:sy n="107" d="100"/>
        </p:scale>
        <p:origin x="9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8.png"/><Relationship Id="rId7" Type="http://schemas.openxmlformats.org/officeDocument/2006/relationships/image" Target="../media/image48.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8.png"/><Relationship Id="rId7" Type="http://schemas.openxmlformats.org/officeDocument/2006/relationships/image" Target="../media/image48.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6C53621-7DB8-406A-9D7E-E9FC980014E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95E87A6B-0996-40D4-8B26-62D2A2D2B861}">
      <dgm:prSet/>
      <dgm:spPr/>
      <dgm:t>
        <a:bodyPr/>
        <a:lstStyle/>
        <a:p>
          <a:r>
            <a:rPr lang="en-US"/>
            <a:t>How can we create layers of neurons and connect them?</a:t>
          </a:r>
        </a:p>
      </dgm:t>
    </dgm:pt>
    <dgm:pt modelId="{9646462D-1311-4C01-A548-2DB9B86A60BE}" type="parTrans" cxnId="{908BCE28-7CC9-4D51-A644-2980DB6694A3}">
      <dgm:prSet/>
      <dgm:spPr/>
      <dgm:t>
        <a:bodyPr/>
        <a:lstStyle/>
        <a:p>
          <a:endParaRPr lang="en-US"/>
        </a:p>
      </dgm:t>
    </dgm:pt>
    <dgm:pt modelId="{1103AB80-5A80-4DDE-981B-67B8F9F1503D}" type="sibTrans" cxnId="{908BCE28-7CC9-4D51-A644-2980DB6694A3}">
      <dgm:prSet/>
      <dgm:spPr/>
      <dgm:t>
        <a:bodyPr/>
        <a:lstStyle/>
        <a:p>
          <a:endParaRPr lang="en-US"/>
        </a:p>
      </dgm:t>
    </dgm:pt>
    <dgm:pt modelId="{39197D3A-90A7-40D8-9CE6-C1FD0384A89D}">
      <dgm:prSet/>
      <dgm:spPr/>
      <dgm:t>
        <a:bodyPr/>
        <a:lstStyle/>
        <a:p>
          <a:r>
            <a:rPr lang="en-US"/>
            <a:t>How can we change the outputs of the neurons?</a:t>
          </a:r>
        </a:p>
      </dgm:t>
    </dgm:pt>
    <dgm:pt modelId="{744099D1-2046-4FB7-B396-FC8A897E20CD}" type="parTrans" cxnId="{67B32E70-1B0C-48EC-930D-6836124353C5}">
      <dgm:prSet/>
      <dgm:spPr/>
      <dgm:t>
        <a:bodyPr/>
        <a:lstStyle/>
        <a:p>
          <a:endParaRPr lang="en-US"/>
        </a:p>
      </dgm:t>
    </dgm:pt>
    <dgm:pt modelId="{7BED9BC4-8336-47C1-8D7C-C04D9C964302}" type="sibTrans" cxnId="{67B32E70-1B0C-48EC-930D-6836124353C5}">
      <dgm:prSet/>
      <dgm:spPr/>
      <dgm:t>
        <a:bodyPr/>
        <a:lstStyle/>
        <a:p>
          <a:endParaRPr lang="en-US"/>
        </a:p>
      </dgm:t>
    </dgm:pt>
    <dgm:pt modelId="{E02A411E-E694-408E-AB7D-E197848171E7}">
      <dgm:prSet/>
      <dgm:spPr/>
      <dgm:t>
        <a:bodyPr/>
        <a:lstStyle/>
        <a:p>
          <a:r>
            <a:rPr lang="en-US"/>
            <a:t>How do we know if our neural network is working or not? </a:t>
          </a:r>
        </a:p>
      </dgm:t>
    </dgm:pt>
    <dgm:pt modelId="{9FE58DCA-EC80-449E-AB84-672638601484}" type="parTrans" cxnId="{73F5A434-5D71-40DF-A457-09CE56B7D159}">
      <dgm:prSet/>
      <dgm:spPr/>
      <dgm:t>
        <a:bodyPr/>
        <a:lstStyle/>
        <a:p>
          <a:endParaRPr lang="en-US"/>
        </a:p>
      </dgm:t>
    </dgm:pt>
    <dgm:pt modelId="{97F544FB-D7AE-4930-B3FE-174C35DC2CF4}" type="sibTrans" cxnId="{73F5A434-5D71-40DF-A457-09CE56B7D159}">
      <dgm:prSet/>
      <dgm:spPr/>
      <dgm:t>
        <a:bodyPr/>
        <a:lstStyle/>
        <a:p>
          <a:endParaRPr lang="en-US"/>
        </a:p>
      </dgm:t>
    </dgm:pt>
    <dgm:pt modelId="{979CCEE3-1DE0-7A4E-9C97-567160D711D1}" type="pres">
      <dgm:prSet presAssocID="{C6C53621-7DB8-406A-9D7E-E9FC980014E3}" presName="outerComposite" presStyleCnt="0">
        <dgm:presLayoutVars>
          <dgm:chMax val="5"/>
          <dgm:dir/>
          <dgm:resizeHandles val="exact"/>
        </dgm:presLayoutVars>
      </dgm:prSet>
      <dgm:spPr/>
    </dgm:pt>
    <dgm:pt modelId="{C13B6994-BAAA-7B48-9D56-B265D85FB71D}" type="pres">
      <dgm:prSet presAssocID="{C6C53621-7DB8-406A-9D7E-E9FC980014E3}" presName="dummyMaxCanvas" presStyleCnt="0">
        <dgm:presLayoutVars/>
      </dgm:prSet>
      <dgm:spPr/>
    </dgm:pt>
    <dgm:pt modelId="{10998A17-F941-C64C-9738-D1943316237C}" type="pres">
      <dgm:prSet presAssocID="{C6C53621-7DB8-406A-9D7E-E9FC980014E3}" presName="ThreeNodes_1" presStyleLbl="node1" presStyleIdx="0" presStyleCnt="3">
        <dgm:presLayoutVars>
          <dgm:bulletEnabled val="1"/>
        </dgm:presLayoutVars>
      </dgm:prSet>
      <dgm:spPr/>
    </dgm:pt>
    <dgm:pt modelId="{E0440E62-D49A-6C4F-BA99-E677505B556E}" type="pres">
      <dgm:prSet presAssocID="{C6C53621-7DB8-406A-9D7E-E9FC980014E3}" presName="ThreeNodes_2" presStyleLbl="node1" presStyleIdx="1" presStyleCnt="3">
        <dgm:presLayoutVars>
          <dgm:bulletEnabled val="1"/>
        </dgm:presLayoutVars>
      </dgm:prSet>
      <dgm:spPr/>
    </dgm:pt>
    <dgm:pt modelId="{76D0614A-B80F-2B43-B023-C4CD69C39CB7}" type="pres">
      <dgm:prSet presAssocID="{C6C53621-7DB8-406A-9D7E-E9FC980014E3}" presName="ThreeNodes_3" presStyleLbl="node1" presStyleIdx="2" presStyleCnt="3">
        <dgm:presLayoutVars>
          <dgm:bulletEnabled val="1"/>
        </dgm:presLayoutVars>
      </dgm:prSet>
      <dgm:spPr/>
    </dgm:pt>
    <dgm:pt modelId="{03D98D85-8FDD-1849-A7FD-048FAD1F8C80}" type="pres">
      <dgm:prSet presAssocID="{C6C53621-7DB8-406A-9D7E-E9FC980014E3}" presName="ThreeConn_1-2" presStyleLbl="fgAccFollowNode1" presStyleIdx="0" presStyleCnt="2">
        <dgm:presLayoutVars>
          <dgm:bulletEnabled val="1"/>
        </dgm:presLayoutVars>
      </dgm:prSet>
      <dgm:spPr/>
    </dgm:pt>
    <dgm:pt modelId="{78F9D8CC-F89A-AF44-87C6-E5AC42EC1C48}" type="pres">
      <dgm:prSet presAssocID="{C6C53621-7DB8-406A-9D7E-E9FC980014E3}" presName="ThreeConn_2-3" presStyleLbl="fgAccFollowNode1" presStyleIdx="1" presStyleCnt="2">
        <dgm:presLayoutVars>
          <dgm:bulletEnabled val="1"/>
        </dgm:presLayoutVars>
      </dgm:prSet>
      <dgm:spPr/>
    </dgm:pt>
    <dgm:pt modelId="{869FDE25-62AC-2A4F-A2C5-5223FBA7ECA3}" type="pres">
      <dgm:prSet presAssocID="{C6C53621-7DB8-406A-9D7E-E9FC980014E3}" presName="ThreeNodes_1_text" presStyleLbl="node1" presStyleIdx="2" presStyleCnt="3">
        <dgm:presLayoutVars>
          <dgm:bulletEnabled val="1"/>
        </dgm:presLayoutVars>
      </dgm:prSet>
      <dgm:spPr/>
    </dgm:pt>
    <dgm:pt modelId="{60F03B83-2AA6-314B-B2E8-19D1D2FC9345}" type="pres">
      <dgm:prSet presAssocID="{C6C53621-7DB8-406A-9D7E-E9FC980014E3}" presName="ThreeNodes_2_text" presStyleLbl="node1" presStyleIdx="2" presStyleCnt="3">
        <dgm:presLayoutVars>
          <dgm:bulletEnabled val="1"/>
        </dgm:presLayoutVars>
      </dgm:prSet>
      <dgm:spPr/>
    </dgm:pt>
    <dgm:pt modelId="{350F5611-50EC-5F49-9829-A524712FE9B7}" type="pres">
      <dgm:prSet presAssocID="{C6C53621-7DB8-406A-9D7E-E9FC980014E3}" presName="ThreeNodes_3_text" presStyleLbl="node1" presStyleIdx="2" presStyleCnt="3">
        <dgm:presLayoutVars>
          <dgm:bulletEnabled val="1"/>
        </dgm:presLayoutVars>
      </dgm:prSet>
      <dgm:spPr/>
    </dgm:pt>
  </dgm:ptLst>
  <dgm:cxnLst>
    <dgm:cxn modelId="{9C28AE0B-7ABB-0B45-B2F8-D2419697D05E}" type="presOf" srcId="{95E87A6B-0996-40D4-8B26-62D2A2D2B861}" destId="{10998A17-F941-C64C-9738-D1943316237C}" srcOrd="0" destOrd="0" presId="urn:microsoft.com/office/officeart/2005/8/layout/vProcess5"/>
    <dgm:cxn modelId="{908BCE28-7CC9-4D51-A644-2980DB6694A3}" srcId="{C6C53621-7DB8-406A-9D7E-E9FC980014E3}" destId="{95E87A6B-0996-40D4-8B26-62D2A2D2B861}" srcOrd="0" destOrd="0" parTransId="{9646462D-1311-4C01-A548-2DB9B86A60BE}" sibTransId="{1103AB80-5A80-4DDE-981B-67B8F9F1503D}"/>
    <dgm:cxn modelId="{958C5E2A-82CA-8C46-B9CA-E2455DD433A4}" type="presOf" srcId="{E02A411E-E694-408E-AB7D-E197848171E7}" destId="{76D0614A-B80F-2B43-B023-C4CD69C39CB7}" srcOrd="0" destOrd="0" presId="urn:microsoft.com/office/officeart/2005/8/layout/vProcess5"/>
    <dgm:cxn modelId="{73F5A434-5D71-40DF-A457-09CE56B7D159}" srcId="{C6C53621-7DB8-406A-9D7E-E9FC980014E3}" destId="{E02A411E-E694-408E-AB7D-E197848171E7}" srcOrd="2" destOrd="0" parTransId="{9FE58DCA-EC80-449E-AB84-672638601484}" sibTransId="{97F544FB-D7AE-4930-B3FE-174C35DC2CF4}"/>
    <dgm:cxn modelId="{5B59C53F-59ED-1048-880C-37D9BA26A1DE}" type="presOf" srcId="{39197D3A-90A7-40D8-9CE6-C1FD0384A89D}" destId="{60F03B83-2AA6-314B-B2E8-19D1D2FC9345}" srcOrd="1" destOrd="0" presId="urn:microsoft.com/office/officeart/2005/8/layout/vProcess5"/>
    <dgm:cxn modelId="{67B32E70-1B0C-48EC-930D-6836124353C5}" srcId="{C6C53621-7DB8-406A-9D7E-E9FC980014E3}" destId="{39197D3A-90A7-40D8-9CE6-C1FD0384A89D}" srcOrd="1" destOrd="0" parTransId="{744099D1-2046-4FB7-B396-FC8A897E20CD}" sibTransId="{7BED9BC4-8336-47C1-8D7C-C04D9C964302}"/>
    <dgm:cxn modelId="{39A0B479-F8F4-F64F-9332-BAC6708CCA3D}" type="presOf" srcId="{1103AB80-5A80-4DDE-981B-67B8F9F1503D}" destId="{03D98D85-8FDD-1849-A7FD-048FAD1F8C80}" srcOrd="0" destOrd="0" presId="urn:microsoft.com/office/officeart/2005/8/layout/vProcess5"/>
    <dgm:cxn modelId="{2BBBFC7F-3ABB-9E41-AF4E-AFFAF25EA3AD}" type="presOf" srcId="{E02A411E-E694-408E-AB7D-E197848171E7}" destId="{350F5611-50EC-5F49-9829-A524712FE9B7}" srcOrd="1" destOrd="0" presId="urn:microsoft.com/office/officeart/2005/8/layout/vProcess5"/>
    <dgm:cxn modelId="{E9C9E985-5496-E546-A281-92E45EEE3AD8}" type="presOf" srcId="{7BED9BC4-8336-47C1-8D7C-C04D9C964302}" destId="{78F9D8CC-F89A-AF44-87C6-E5AC42EC1C48}" srcOrd="0" destOrd="0" presId="urn:microsoft.com/office/officeart/2005/8/layout/vProcess5"/>
    <dgm:cxn modelId="{592708BC-4A5E-494D-AA6B-7BB1D7DDBF46}" type="presOf" srcId="{95E87A6B-0996-40D4-8B26-62D2A2D2B861}" destId="{869FDE25-62AC-2A4F-A2C5-5223FBA7ECA3}" srcOrd="1" destOrd="0" presId="urn:microsoft.com/office/officeart/2005/8/layout/vProcess5"/>
    <dgm:cxn modelId="{E8F445C4-22F9-024C-BBB9-9FF54BFA66DB}" type="presOf" srcId="{39197D3A-90A7-40D8-9CE6-C1FD0384A89D}" destId="{E0440E62-D49A-6C4F-BA99-E677505B556E}" srcOrd="0" destOrd="0" presId="urn:microsoft.com/office/officeart/2005/8/layout/vProcess5"/>
    <dgm:cxn modelId="{4D8E81F1-1CBE-654A-B301-E575B70A9A13}" type="presOf" srcId="{C6C53621-7DB8-406A-9D7E-E9FC980014E3}" destId="{979CCEE3-1DE0-7A4E-9C97-567160D711D1}" srcOrd="0" destOrd="0" presId="urn:microsoft.com/office/officeart/2005/8/layout/vProcess5"/>
    <dgm:cxn modelId="{71A3EFAF-ECBE-8349-92F7-21EA37A128CB}" type="presParOf" srcId="{979CCEE3-1DE0-7A4E-9C97-567160D711D1}" destId="{C13B6994-BAAA-7B48-9D56-B265D85FB71D}" srcOrd="0" destOrd="0" presId="urn:microsoft.com/office/officeart/2005/8/layout/vProcess5"/>
    <dgm:cxn modelId="{43D7C3DD-8DA1-AB4F-A42D-D428B3D4A47A}" type="presParOf" srcId="{979CCEE3-1DE0-7A4E-9C97-567160D711D1}" destId="{10998A17-F941-C64C-9738-D1943316237C}" srcOrd="1" destOrd="0" presId="urn:microsoft.com/office/officeart/2005/8/layout/vProcess5"/>
    <dgm:cxn modelId="{06BC1815-1781-EB4A-9551-792EB9A87DCF}" type="presParOf" srcId="{979CCEE3-1DE0-7A4E-9C97-567160D711D1}" destId="{E0440E62-D49A-6C4F-BA99-E677505B556E}" srcOrd="2" destOrd="0" presId="urn:microsoft.com/office/officeart/2005/8/layout/vProcess5"/>
    <dgm:cxn modelId="{D128C06A-34F7-3742-9D16-ECE2C420078D}" type="presParOf" srcId="{979CCEE3-1DE0-7A4E-9C97-567160D711D1}" destId="{76D0614A-B80F-2B43-B023-C4CD69C39CB7}" srcOrd="3" destOrd="0" presId="urn:microsoft.com/office/officeart/2005/8/layout/vProcess5"/>
    <dgm:cxn modelId="{D16ACB3D-0C98-104F-A555-9D61A93D58C4}" type="presParOf" srcId="{979CCEE3-1DE0-7A4E-9C97-567160D711D1}" destId="{03D98D85-8FDD-1849-A7FD-048FAD1F8C80}" srcOrd="4" destOrd="0" presId="urn:microsoft.com/office/officeart/2005/8/layout/vProcess5"/>
    <dgm:cxn modelId="{B1116200-79F3-144C-ACD5-2EA2E113C551}" type="presParOf" srcId="{979CCEE3-1DE0-7A4E-9C97-567160D711D1}" destId="{78F9D8CC-F89A-AF44-87C6-E5AC42EC1C48}" srcOrd="5" destOrd="0" presId="urn:microsoft.com/office/officeart/2005/8/layout/vProcess5"/>
    <dgm:cxn modelId="{5CEAA38E-C83C-094A-A689-A6D7D595292F}" type="presParOf" srcId="{979CCEE3-1DE0-7A4E-9C97-567160D711D1}" destId="{869FDE25-62AC-2A4F-A2C5-5223FBA7ECA3}" srcOrd="6" destOrd="0" presId="urn:microsoft.com/office/officeart/2005/8/layout/vProcess5"/>
    <dgm:cxn modelId="{FB8F8056-363A-BF43-8DEE-FE6D53A6C6CF}" type="presParOf" srcId="{979CCEE3-1DE0-7A4E-9C97-567160D711D1}" destId="{60F03B83-2AA6-314B-B2E8-19D1D2FC9345}" srcOrd="7" destOrd="0" presId="urn:microsoft.com/office/officeart/2005/8/layout/vProcess5"/>
    <dgm:cxn modelId="{52A14CCD-6CB8-E345-828C-89FC3B3B76D7}" type="presParOf" srcId="{979CCEE3-1DE0-7A4E-9C97-567160D711D1}" destId="{350F5611-50EC-5F49-9829-A524712FE9B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E7437-E56D-4312-A8C4-220B201214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F5E269-6ADB-4B71-862F-EC7C247F5AEC}">
      <dgm:prSet/>
      <dgm:spPr/>
      <dgm:t>
        <a:bodyPr/>
        <a:lstStyle/>
        <a:p>
          <a:r>
            <a:rPr lang="en-US"/>
            <a:t>Activation functions are applied to neuron output</a:t>
          </a:r>
        </a:p>
      </dgm:t>
    </dgm:pt>
    <dgm:pt modelId="{55A0D82D-D5C6-4BD1-A793-826E0F7713E1}" type="parTrans" cxnId="{554A463C-32D3-4C6A-8B57-739CFB44FA97}">
      <dgm:prSet/>
      <dgm:spPr/>
      <dgm:t>
        <a:bodyPr/>
        <a:lstStyle/>
        <a:p>
          <a:endParaRPr lang="en-US"/>
        </a:p>
      </dgm:t>
    </dgm:pt>
    <dgm:pt modelId="{92DBC58D-2666-4915-9EF8-34C900EDCA5E}" type="sibTrans" cxnId="{554A463C-32D3-4C6A-8B57-739CFB44FA97}">
      <dgm:prSet/>
      <dgm:spPr/>
      <dgm:t>
        <a:bodyPr/>
        <a:lstStyle/>
        <a:p>
          <a:endParaRPr lang="en-US"/>
        </a:p>
      </dgm:t>
    </dgm:pt>
    <dgm:pt modelId="{CF59B52E-F149-4FFD-B864-C9FC3CB550C6}">
      <dgm:prSet/>
      <dgm:spPr/>
      <dgm:t>
        <a:bodyPr/>
        <a:lstStyle/>
        <a:p>
          <a:r>
            <a:rPr lang="en-US" dirty="0"/>
            <a:t>If we use a nonlinear activation function, it will create hidden layers that adapt to nonlinear functions</a:t>
          </a:r>
        </a:p>
      </dgm:t>
    </dgm:pt>
    <dgm:pt modelId="{FE276F85-EC57-4B3F-B95D-38126B7FEA86}" type="parTrans" cxnId="{3F4AB6D4-46A0-49E3-BD06-D0075B985FBA}">
      <dgm:prSet/>
      <dgm:spPr/>
      <dgm:t>
        <a:bodyPr/>
        <a:lstStyle/>
        <a:p>
          <a:endParaRPr lang="en-US"/>
        </a:p>
      </dgm:t>
    </dgm:pt>
    <dgm:pt modelId="{278B256B-B1DD-40D6-8B31-C34B5546065F}" type="sibTrans" cxnId="{3F4AB6D4-46A0-49E3-BD06-D0075B985FBA}">
      <dgm:prSet/>
      <dgm:spPr/>
      <dgm:t>
        <a:bodyPr/>
        <a:lstStyle/>
        <a:p>
          <a:endParaRPr lang="en-US"/>
        </a:p>
      </dgm:t>
    </dgm:pt>
    <dgm:pt modelId="{C8BC8478-80EF-419D-8E76-2FA91D45A54E}">
      <dgm:prSet/>
      <dgm:spPr/>
      <dgm:t>
        <a:bodyPr/>
        <a:lstStyle/>
        <a:p>
          <a:r>
            <a:rPr lang="en-US" dirty="0"/>
            <a:t>There are two types you need to know: 1) hidden layer activations, and 2) output activations</a:t>
          </a:r>
        </a:p>
      </dgm:t>
    </dgm:pt>
    <dgm:pt modelId="{E7803E29-704D-45A1-BB56-A69E08B6C947}" type="parTrans" cxnId="{06B4F474-716C-4ED4-BDC2-7ADB660D1D9C}">
      <dgm:prSet/>
      <dgm:spPr/>
      <dgm:t>
        <a:bodyPr/>
        <a:lstStyle/>
        <a:p>
          <a:endParaRPr lang="en-US"/>
        </a:p>
      </dgm:t>
    </dgm:pt>
    <dgm:pt modelId="{8E9D9EBA-D202-42B4-88DE-A1306F45E433}" type="sibTrans" cxnId="{06B4F474-716C-4ED4-BDC2-7ADB660D1D9C}">
      <dgm:prSet/>
      <dgm:spPr/>
      <dgm:t>
        <a:bodyPr/>
        <a:lstStyle/>
        <a:p>
          <a:endParaRPr lang="en-US"/>
        </a:p>
      </dgm:t>
    </dgm:pt>
    <dgm:pt modelId="{9D1D92F5-2FAA-407D-840C-D8B38ADCA446}">
      <dgm:prSet/>
      <dgm:spPr/>
      <dgm:t>
        <a:bodyPr/>
        <a:lstStyle/>
        <a:p>
          <a:r>
            <a:rPr lang="en-US" dirty="0"/>
            <a:t>Mimics the binary output of an actual neuron (on or off)</a:t>
          </a:r>
        </a:p>
      </dgm:t>
    </dgm:pt>
    <dgm:pt modelId="{C7D16618-1C13-423F-854F-7AFC00EBBCAE}" type="parTrans" cxnId="{8C07BF7A-9625-4280-B921-AF0BE639074E}">
      <dgm:prSet/>
      <dgm:spPr/>
      <dgm:t>
        <a:bodyPr/>
        <a:lstStyle/>
        <a:p>
          <a:endParaRPr lang="en-US"/>
        </a:p>
      </dgm:t>
    </dgm:pt>
    <dgm:pt modelId="{A808B8B2-0BEE-4CDB-BA5C-45D81A4B853A}" type="sibTrans" cxnId="{8C07BF7A-9625-4280-B921-AF0BE639074E}">
      <dgm:prSet/>
      <dgm:spPr/>
      <dgm:t>
        <a:bodyPr/>
        <a:lstStyle/>
        <a:p>
          <a:endParaRPr lang="en-US"/>
        </a:p>
      </dgm:t>
    </dgm:pt>
    <dgm:pt modelId="{3B37C6D5-7992-45CA-B571-6A41663821D0}" type="pres">
      <dgm:prSet presAssocID="{AFCE7437-E56D-4312-A8C4-220B20121423}" presName="root" presStyleCnt="0">
        <dgm:presLayoutVars>
          <dgm:dir/>
          <dgm:resizeHandles val="exact"/>
        </dgm:presLayoutVars>
      </dgm:prSet>
      <dgm:spPr/>
    </dgm:pt>
    <dgm:pt modelId="{5807E102-8974-455A-9D6E-15D787CB8C04}" type="pres">
      <dgm:prSet presAssocID="{27F5E269-6ADB-4B71-862F-EC7C247F5AEC}" presName="compNode" presStyleCnt="0"/>
      <dgm:spPr/>
    </dgm:pt>
    <dgm:pt modelId="{3B3FE125-7F57-4EAF-BB49-F1D7C397BC54}" type="pres">
      <dgm:prSet presAssocID="{27F5E269-6ADB-4B71-862F-EC7C247F5AEC}" presName="bgRect" presStyleLbl="bgShp" presStyleIdx="0" presStyleCnt="4"/>
      <dgm:spPr/>
    </dgm:pt>
    <dgm:pt modelId="{4BA8EFB3-71E5-4004-AD26-4EA2F2D1A456}" type="pres">
      <dgm:prSet presAssocID="{27F5E269-6ADB-4B71-862F-EC7C247F5A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238D5A37-6AF9-4467-91E6-DDDB7E18F79C}" type="pres">
      <dgm:prSet presAssocID="{27F5E269-6ADB-4B71-862F-EC7C247F5AEC}" presName="spaceRect" presStyleCnt="0"/>
      <dgm:spPr/>
    </dgm:pt>
    <dgm:pt modelId="{7E59E687-0FD5-4BDC-93B6-F9484299C27B}" type="pres">
      <dgm:prSet presAssocID="{27F5E269-6ADB-4B71-862F-EC7C247F5AEC}" presName="parTx" presStyleLbl="revTx" presStyleIdx="0" presStyleCnt="4">
        <dgm:presLayoutVars>
          <dgm:chMax val="0"/>
          <dgm:chPref val="0"/>
        </dgm:presLayoutVars>
      </dgm:prSet>
      <dgm:spPr/>
    </dgm:pt>
    <dgm:pt modelId="{607835CB-C095-47E7-BF4D-A611B21CDEA4}" type="pres">
      <dgm:prSet presAssocID="{92DBC58D-2666-4915-9EF8-34C900EDCA5E}" presName="sibTrans" presStyleCnt="0"/>
      <dgm:spPr/>
    </dgm:pt>
    <dgm:pt modelId="{31989D22-617D-42EC-8715-C01A51B34BBF}" type="pres">
      <dgm:prSet presAssocID="{CF59B52E-F149-4FFD-B864-C9FC3CB550C6}" presName="compNode" presStyleCnt="0"/>
      <dgm:spPr/>
    </dgm:pt>
    <dgm:pt modelId="{1F017E2B-9C5E-4D05-A277-C1F76C30C47B}" type="pres">
      <dgm:prSet presAssocID="{CF59B52E-F149-4FFD-B864-C9FC3CB550C6}" presName="bgRect" presStyleLbl="bgShp" presStyleIdx="1" presStyleCnt="4"/>
      <dgm:spPr/>
    </dgm:pt>
    <dgm:pt modelId="{C180AA42-B1A1-4BFE-8EF7-2546AE40BBF4}" type="pres">
      <dgm:prSet presAssocID="{CF59B52E-F149-4FFD-B864-C9FC3CB550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6CBFA40B-D55B-4D79-920A-F145482CD316}" type="pres">
      <dgm:prSet presAssocID="{CF59B52E-F149-4FFD-B864-C9FC3CB550C6}" presName="spaceRect" presStyleCnt="0"/>
      <dgm:spPr/>
    </dgm:pt>
    <dgm:pt modelId="{FCB0E15E-107C-4927-8D9B-0975DB4091EF}" type="pres">
      <dgm:prSet presAssocID="{CF59B52E-F149-4FFD-B864-C9FC3CB550C6}" presName="parTx" presStyleLbl="revTx" presStyleIdx="1" presStyleCnt="4">
        <dgm:presLayoutVars>
          <dgm:chMax val="0"/>
          <dgm:chPref val="0"/>
        </dgm:presLayoutVars>
      </dgm:prSet>
      <dgm:spPr/>
    </dgm:pt>
    <dgm:pt modelId="{05FBD979-11E5-4B92-B87B-E3767F14B046}" type="pres">
      <dgm:prSet presAssocID="{278B256B-B1DD-40D6-8B31-C34B5546065F}" presName="sibTrans" presStyleCnt="0"/>
      <dgm:spPr/>
    </dgm:pt>
    <dgm:pt modelId="{B3922C35-6C18-485F-A614-B7544A68FCC8}" type="pres">
      <dgm:prSet presAssocID="{C8BC8478-80EF-419D-8E76-2FA91D45A54E}" presName="compNode" presStyleCnt="0"/>
      <dgm:spPr/>
    </dgm:pt>
    <dgm:pt modelId="{DBD43922-E8B4-4A29-BCEB-9270D17FB6F4}" type="pres">
      <dgm:prSet presAssocID="{C8BC8478-80EF-419D-8E76-2FA91D45A54E}" presName="bgRect" presStyleLbl="bgShp" presStyleIdx="2" presStyleCnt="4"/>
      <dgm:spPr/>
    </dgm:pt>
    <dgm:pt modelId="{DBC4A487-F187-442A-825D-DD84F0683873}" type="pres">
      <dgm:prSet presAssocID="{C8BC8478-80EF-419D-8E76-2FA91D45A5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8377AD54-9039-4C66-935E-8C7066875019}" type="pres">
      <dgm:prSet presAssocID="{C8BC8478-80EF-419D-8E76-2FA91D45A54E}" presName="spaceRect" presStyleCnt="0"/>
      <dgm:spPr/>
    </dgm:pt>
    <dgm:pt modelId="{BB3C8AA5-A5ED-4574-8380-278BC91166E7}" type="pres">
      <dgm:prSet presAssocID="{C8BC8478-80EF-419D-8E76-2FA91D45A54E}" presName="parTx" presStyleLbl="revTx" presStyleIdx="2" presStyleCnt="4">
        <dgm:presLayoutVars>
          <dgm:chMax val="0"/>
          <dgm:chPref val="0"/>
        </dgm:presLayoutVars>
      </dgm:prSet>
      <dgm:spPr/>
    </dgm:pt>
    <dgm:pt modelId="{EA143694-049A-4F91-A48F-0E31C579317E}" type="pres">
      <dgm:prSet presAssocID="{8E9D9EBA-D202-42B4-88DE-A1306F45E433}" presName="sibTrans" presStyleCnt="0"/>
      <dgm:spPr/>
    </dgm:pt>
    <dgm:pt modelId="{39ED8206-5DFA-441E-8D42-5F8F077C92DD}" type="pres">
      <dgm:prSet presAssocID="{9D1D92F5-2FAA-407D-840C-D8B38ADCA446}" presName="compNode" presStyleCnt="0"/>
      <dgm:spPr/>
    </dgm:pt>
    <dgm:pt modelId="{9466D24A-59FB-4E59-8671-53C487C7C1B0}" type="pres">
      <dgm:prSet presAssocID="{9D1D92F5-2FAA-407D-840C-D8B38ADCA446}" presName="bgRect" presStyleLbl="bgShp" presStyleIdx="3" presStyleCnt="4"/>
      <dgm:spPr/>
    </dgm:pt>
    <dgm:pt modelId="{3A0796EC-B5BF-4CC9-874A-7D217D3977C5}" type="pres">
      <dgm:prSet presAssocID="{9D1D92F5-2FAA-407D-840C-D8B38ADCA4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D94A98E-F4E6-46E1-B6E6-5B5EF2D36AA1}" type="pres">
      <dgm:prSet presAssocID="{9D1D92F5-2FAA-407D-840C-D8B38ADCA446}" presName="spaceRect" presStyleCnt="0"/>
      <dgm:spPr/>
    </dgm:pt>
    <dgm:pt modelId="{41464020-1567-459B-8978-EB5AE377E9B2}" type="pres">
      <dgm:prSet presAssocID="{9D1D92F5-2FAA-407D-840C-D8B38ADCA446}" presName="parTx" presStyleLbl="revTx" presStyleIdx="3" presStyleCnt="4">
        <dgm:presLayoutVars>
          <dgm:chMax val="0"/>
          <dgm:chPref val="0"/>
        </dgm:presLayoutVars>
      </dgm:prSet>
      <dgm:spPr/>
    </dgm:pt>
  </dgm:ptLst>
  <dgm:cxnLst>
    <dgm:cxn modelId="{5CE82C01-621B-4D5A-A55C-30CBB1D1C9B4}" type="presOf" srcId="{CF59B52E-F149-4FFD-B864-C9FC3CB550C6}" destId="{FCB0E15E-107C-4927-8D9B-0975DB4091EF}" srcOrd="0" destOrd="0" presId="urn:microsoft.com/office/officeart/2018/2/layout/IconVerticalSolidList"/>
    <dgm:cxn modelId="{EA00043A-5A12-4152-9A5C-F5EA04DD6BA2}" type="presOf" srcId="{9D1D92F5-2FAA-407D-840C-D8B38ADCA446}" destId="{41464020-1567-459B-8978-EB5AE377E9B2}" srcOrd="0" destOrd="0" presId="urn:microsoft.com/office/officeart/2018/2/layout/IconVerticalSolidList"/>
    <dgm:cxn modelId="{554A463C-32D3-4C6A-8B57-739CFB44FA97}" srcId="{AFCE7437-E56D-4312-A8C4-220B20121423}" destId="{27F5E269-6ADB-4B71-862F-EC7C247F5AEC}" srcOrd="0" destOrd="0" parTransId="{55A0D82D-D5C6-4BD1-A793-826E0F7713E1}" sibTransId="{92DBC58D-2666-4915-9EF8-34C900EDCA5E}"/>
    <dgm:cxn modelId="{DBDD0B74-DC6A-46C7-9247-120A06F9254C}" type="presOf" srcId="{C8BC8478-80EF-419D-8E76-2FA91D45A54E}" destId="{BB3C8AA5-A5ED-4574-8380-278BC91166E7}" srcOrd="0" destOrd="0" presId="urn:microsoft.com/office/officeart/2018/2/layout/IconVerticalSolidList"/>
    <dgm:cxn modelId="{06B4F474-716C-4ED4-BDC2-7ADB660D1D9C}" srcId="{AFCE7437-E56D-4312-A8C4-220B20121423}" destId="{C8BC8478-80EF-419D-8E76-2FA91D45A54E}" srcOrd="2" destOrd="0" parTransId="{E7803E29-704D-45A1-BB56-A69E08B6C947}" sibTransId="{8E9D9EBA-D202-42B4-88DE-A1306F45E433}"/>
    <dgm:cxn modelId="{8C07BF7A-9625-4280-B921-AF0BE639074E}" srcId="{AFCE7437-E56D-4312-A8C4-220B20121423}" destId="{9D1D92F5-2FAA-407D-840C-D8B38ADCA446}" srcOrd="3" destOrd="0" parTransId="{C7D16618-1C13-423F-854F-7AFC00EBBCAE}" sibTransId="{A808B8B2-0BEE-4CDB-BA5C-45D81A4B853A}"/>
    <dgm:cxn modelId="{3F4AB6D4-46A0-49E3-BD06-D0075B985FBA}" srcId="{AFCE7437-E56D-4312-A8C4-220B20121423}" destId="{CF59B52E-F149-4FFD-B864-C9FC3CB550C6}" srcOrd="1" destOrd="0" parTransId="{FE276F85-EC57-4B3F-B95D-38126B7FEA86}" sibTransId="{278B256B-B1DD-40D6-8B31-C34B5546065F}"/>
    <dgm:cxn modelId="{E0107AF2-4AD6-4ED5-ABD1-AE9A43396FF6}" type="presOf" srcId="{27F5E269-6ADB-4B71-862F-EC7C247F5AEC}" destId="{7E59E687-0FD5-4BDC-93B6-F9484299C27B}" srcOrd="0" destOrd="0" presId="urn:microsoft.com/office/officeart/2018/2/layout/IconVerticalSolidList"/>
    <dgm:cxn modelId="{FFE34DF4-BA12-46F5-8A73-DF910B0F3F52}" type="presOf" srcId="{AFCE7437-E56D-4312-A8C4-220B20121423}" destId="{3B37C6D5-7992-45CA-B571-6A41663821D0}" srcOrd="0" destOrd="0" presId="urn:microsoft.com/office/officeart/2018/2/layout/IconVerticalSolidList"/>
    <dgm:cxn modelId="{BCB2919B-1537-4194-877E-E2E94E9D4B3E}" type="presParOf" srcId="{3B37C6D5-7992-45CA-B571-6A41663821D0}" destId="{5807E102-8974-455A-9D6E-15D787CB8C04}" srcOrd="0" destOrd="0" presId="urn:microsoft.com/office/officeart/2018/2/layout/IconVerticalSolidList"/>
    <dgm:cxn modelId="{FC4A317D-C2E2-4783-9934-ABDBB9C86CFE}" type="presParOf" srcId="{5807E102-8974-455A-9D6E-15D787CB8C04}" destId="{3B3FE125-7F57-4EAF-BB49-F1D7C397BC54}" srcOrd="0" destOrd="0" presId="urn:microsoft.com/office/officeart/2018/2/layout/IconVerticalSolidList"/>
    <dgm:cxn modelId="{9FD38AF5-0A4F-4495-AADA-AABA6A5A6402}" type="presParOf" srcId="{5807E102-8974-455A-9D6E-15D787CB8C04}" destId="{4BA8EFB3-71E5-4004-AD26-4EA2F2D1A456}" srcOrd="1" destOrd="0" presId="urn:microsoft.com/office/officeart/2018/2/layout/IconVerticalSolidList"/>
    <dgm:cxn modelId="{A168DF52-F0A7-4D23-95D1-AE5B29C06647}" type="presParOf" srcId="{5807E102-8974-455A-9D6E-15D787CB8C04}" destId="{238D5A37-6AF9-4467-91E6-DDDB7E18F79C}" srcOrd="2" destOrd="0" presId="urn:microsoft.com/office/officeart/2018/2/layout/IconVerticalSolidList"/>
    <dgm:cxn modelId="{F1D2C4EA-0234-4CA6-AC59-B0C87CBCFE38}" type="presParOf" srcId="{5807E102-8974-455A-9D6E-15D787CB8C04}" destId="{7E59E687-0FD5-4BDC-93B6-F9484299C27B}" srcOrd="3" destOrd="0" presId="urn:microsoft.com/office/officeart/2018/2/layout/IconVerticalSolidList"/>
    <dgm:cxn modelId="{52B343DB-C414-459B-843A-61AD9750B33F}" type="presParOf" srcId="{3B37C6D5-7992-45CA-B571-6A41663821D0}" destId="{607835CB-C095-47E7-BF4D-A611B21CDEA4}" srcOrd="1" destOrd="0" presId="urn:microsoft.com/office/officeart/2018/2/layout/IconVerticalSolidList"/>
    <dgm:cxn modelId="{7A9A0D8A-1AFB-4529-8A50-4981DE78580E}" type="presParOf" srcId="{3B37C6D5-7992-45CA-B571-6A41663821D0}" destId="{31989D22-617D-42EC-8715-C01A51B34BBF}" srcOrd="2" destOrd="0" presId="urn:microsoft.com/office/officeart/2018/2/layout/IconVerticalSolidList"/>
    <dgm:cxn modelId="{AB5FE6A3-CFB6-4B8C-923B-4A1A2A612745}" type="presParOf" srcId="{31989D22-617D-42EC-8715-C01A51B34BBF}" destId="{1F017E2B-9C5E-4D05-A277-C1F76C30C47B}" srcOrd="0" destOrd="0" presId="urn:microsoft.com/office/officeart/2018/2/layout/IconVerticalSolidList"/>
    <dgm:cxn modelId="{F5FF63B0-8E50-4F33-AA3F-4D1742466C48}" type="presParOf" srcId="{31989D22-617D-42EC-8715-C01A51B34BBF}" destId="{C180AA42-B1A1-4BFE-8EF7-2546AE40BBF4}" srcOrd="1" destOrd="0" presId="urn:microsoft.com/office/officeart/2018/2/layout/IconVerticalSolidList"/>
    <dgm:cxn modelId="{818718BF-E630-484D-BFFC-56B8BB66A545}" type="presParOf" srcId="{31989D22-617D-42EC-8715-C01A51B34BBF}" destId="{6CBFA40B-D55B-4D79-920A-F145482CD316}" srcOrd="2" destOrd="0" presId="urn:microsoft.com/office/officeart/2018/2/layout/IconVerticalSolidList"/>
    <dgm:cxn modelId="{EFCA5A79-AF3E-4614-909D-BA3B8082D855}" type="presParOf" srcId="{31989D22-617D-42EC-8715-C01A51B34BBF}" destId="{FCB0E15E-107C-4927-8D9B-0975DB4091EF}" srcOrd="3" destOrd="0" presId="urn:microsoft.com/office/officeart/2018/2/layout/IconVerticalSolidList"/>
    <dgm:cxn modelId="{73903116-9014-4E38-AB78-D992CC24D54D}" type="presParOf" srcId="{3B37C6D5-7992-45CA-B571-6A41663821D0}" destId="{05FBD979-11E5-4B92-B87B-E3767F14B046}" srcOrd="3" destOrd="0" presId="urn:microsoft.com/office/officeart/2018/2/layout/IconVerticalSolidList"/>
    <dgm:cxn modelId="{77724910-8A45-487D-AF9C-38946CDF8C89}" type="presParOf" srcId="{3B37C6D5-7992-45CA-B571-6A41663821D0}" destId="{B3922C35-6C18-485F-A614-B7544A68FCC8}" srcOrd="4" destOrd="0" presId="urn:microsoft.com/office/officeart/2018/2/layout/IconVerticalSolidList"/>
    <dgm:cxn modelId="{D58BCC25-77EA-4985-8B40-7E933594F000}" type="presParOf" srcId="{B3922C35-6C18-485F-A614-B7544A68FCC8}" destId="{DBD43922-E8B4-4A29-BCEB-9270D17FB6F4}" srcOrd="0" destOrd="0" presId="urn:microsoft.com/office/officeart/2018/2/layout/IconVerticalSolidList"/>
    <dgm:cxn modelId="{824D55F4-9792-47CD-9E93-2587AB81764A}" type="presParOf" srcId="{B3922C35-6C18-485F-A614-B7544A68FCC8}" destId="{DBC4A487-F187-442A-825D-DD84F0683873}" srcOrd="1" destOrd="0" presId="urn:microsoft.com/office/officeart/2018/2/layout/IconVerticalSolidList"/>
    <dgm:cxn modelId="{974E4F1F-87AB-491B-AF84-3EE49CA70D10}" type="presParOf" srcId="{B3922C35-6C18-485F-A614-B7544A68FCC8}" destId="{8377AD54-9039-4C66-935E-8C7066875019}" srcOrd="2" destOrd="0" presId="urn:microsoft.com/office/officeart/2018/2/layout/IconVerticalSolidList"/>
    <dgm:cxn modelId="{FBC92F54-BBBF-4C37-843A-6DA967A7392C}" type="presParOf" srcId="{B3922C35-6C18-485F-A614-B7544A68FCC8}" destId="{BB3C8AA5-A5ED-4574-8380-278BC91166E7}" srcOrd="3" destOrd="0" presId="urn:microsoft.com/office/officeart/2018/2/layout/IconVerticalSolidList"/>
    <dgm:cxn modelId="{82D9F7E5-51FA-4B88-BE51-865A7A7417CF}" type="presParOf" srcId="{3B37C6D5-7992-45CA-B571-6A41663821D0}" destId="{EA143694-049A-4F91-A48F-0E31C579317E}" srcOrd="5" destOrd="0" presId="urn:microsoft.com/office/officeart/2018/2/layout/IconVerticalSolidList"/>
    <dgm:cxn modelId="{19924E0E-4BA1-48BC-A127-615C28B3CC10}" type="presParOf" srcId="{3B37C6D5-7992-45CA-B571-6A41663821D0}" destId="{39ED8206-5DFA-441E-8D42-5F8F077C92DD}" srcOrd="6" destOrd="0" presId="urn:microsoft.com/office/officeart/2018/2/layout/IconVerticalSolidList"/>
    <dgm:cxn modelId="{E467FA60-09A9-4571-A89F-B0D6D287CF49}" type="presParOf" srcId="{39ED8206-5DFA-441E-8D42-5F8F077C92DD}" destId="{9466D24A-59FB-4E59-8671-53C487C7C1B0}" srcOrd="0" destOrd="0" presId="urn:microsoft.com/office/officeart/2018/2/layout/IconVerticalSolidList"/>
    <dgm:cxn modelId="{67F7A2CF-FE3C-409B-90C5-3369A7881996}" type="presParOf" srcId="{39ED8206-5DFA-441E-8D42-5F8F077C92DD}" destId="{3A0796EC-B5BF-4CC9-874A-7D217D3977C5}" srcOrd="1" destOrd="0" presId="urn:microsoft.com/office/officeart/2018/2/layout/IconVerticalSolidList"/>
    <dgm:cxn modelId="{2E3229DD-C820-4D36-AD66-0EBC57D4863E}" type="presParOf" srcId="{39ED8206-5DFA-441E-8D42-5F8F077C92DD}" destId="{BD94A98E-F4E6-46E1-B6E6-5B5EF2D36AA1}" srcOrd="2" destOrd="0" presId="urn:microsoft.com/office/officeart/2018/2/layout/IconVerticalSolidList"/>
    <dgm:cxn modelId="{47306A24-736C-41A7-9C86-CADBBE9D46C9}" type="presParOf" srcId="{39ED8206-5DFA-441E-8D42-5F8F077C92DD}" destId="{41464020-1567-459B-8978-EB5AE377E9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0F4694-6B38-4BEA-9EA0-B335A1803372}"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1ECC15F0-CAFE-4262-ABEB-7E58410365F1}">
      <dgm:prSet/>
      <dgm:spPr/>
      <dgm:t>
        <a:bodyPr/>
        <a:lstStyle/>
        <a:p>
          <a:r>
            <a:rPr lang="en-US"/>
            <a:t>ReLU is great for training a network – but it does not work on the output layer!</a:t>
          </a:r>
        </a:p>
      </dgm:t>
    </dgm:pt>
    <dgm:pt modelId="{189390A2-DB83-4FC1-A830-7B52F12B184C}" type="parTrans" cxnId="{50AA7E76-5397-4015-99BA-527490C0C6F2}">
      <dgm:prSet/>
      <dgm:spPr/>
      <dgm:t>
        <a:bodyPr/>
        <a:lstStyle/>
        <a:p>
          <a:endParaRPr lang="en-US"/>
        </a:p>
      </dgm:t>
    </dgm:pt>
    <dgm:pt modelId="{20772B1E-31B9-4E64-8BC0-9827F6D30710}" type="sibTrans" cxnId="{50AA7E76-5397-4015-99BA-527490C0C6F2}">
      <dgm:prSet/>
      <dgm:spPr/>
      <dgm:t>
        <a:bodyPr/>
        <a:lstStyle/>
        <a:p>
          <a:endParaRPr lang="en-US"/>
        </a:p>
      </dgm:t>
    </dgm:pt>
    <dgm:pt modelId="{F58D2499-4B60-4F3A-9F3E-FCC389A2E722}">
      <dgm:prSet/>
      <dgm:spPr/>
      <dgm:t>
        <a:bodyPr/>
        <a:lstStyle/>
        <a:p>
          <a:r>
            <a:rPr lang="en-US"/>
            <a:t>A different function is needed for the output layers that can allow us to understand what the network is “thinking” </a:t>
          </a:r>
        </a:p>
      </dgm:t>
    </dgm:pt>
    <dgm:pt modelId="{90175A9B-5D26-472A-A9F4-6093A35DB65C}" type="parTrans" cxnId="{C809125D-6E5C-47EB-BBCA-74354C97121F}">
      <dgm:prSet/>
      <dgm:spPr/>
      <dgm:t>
        <a:bodyPr/>
        <a:lstStyle/>
        <a:p>
          <a:endParaRPr lang="en-US"/>
        </a:p>
      </dgm:t>
    </dgm:pt>
    <dgm:pt modelId="{B31B47D7-D1FB-4380-8D89-6B31085D7ED3}" type="sibTrans" cxnId="{C809125D-6E5C-47EB-BBCA-74354C97121F}">
      <dgm:prSet/>
      <dgm:spPr/>
      <dgm:t>
        <a:bodyPr/>
        <a:lstStyle/>
        <a:p>
          <a:endParaRPr lang="en-US"/>
        </a:p>
      </dgm:t>
    </dgm:pt>
    <dgm:pt modelId="{394BD851-1816-124D-A411-2F269CCED6D1}" type="pres">
      <dgm:prSet presAssocID="{430F4694-6B38-4BEA-9EA0-B335A1803372}" presName="hierChild1" presStyleCnt="0">
        <dgm:presLayoutVars>
          <dgm:chPref val="1"/>
          <dgm:dir/>
          <dgm:animOne val="branch"/>
          <dgm:animLvl val="lvl"/>
          <dgm:resizeHandles/>
        </dgm:presLayoutVars>
      </dgm:prSet>
      <dgm:spPr/>
    </dgm:pt>
    <dgm:pt modelId="{36210B0E-A69A-7C4E-A8EB-B5D8C70D8EEF}" type="pres">
      <dgm:prSet presAssocID="{1ECC15F0-CAFE-4262-ABEB-7E58410365F1}" presName="hierRoot1" presStyleCnt="0"/>
      <dgm:spPr/>
    </dgm:pt>
    <dgm:pt modelId="{2282856C-035F-9D41-9DF3-7B5E7821B257}" type="pres">
      <dgm:prSet presAssocID="{1ECC15F0-CAFE-4262-ABEB-7E58410365F1}" presName="composite" presStyleCnt="0"/>
      <dgm:spPr/>
    </dgm:pt>
    <dgm:pt modelId="{8663DF10-45A0-A84B-9309-B24C6FBFB425}" type="pres">
      <dgm:prSet presAssocID="{1ECC15F0-CAFE-4262-ABEB-7E58410365F1}" presName="background" presStyleLbl="node0" presStyleIdx="0" presStyleCnt="2"/>
      <dgm:spPr/>
    </dgm:pt>
    <dgm:pt modelId="{567AE3E7-DB62-F24E-89FE-F3B19B83B746}" type="pres">
      <dgm:prSet presAssocID="{1ECC15F0-CAFE-4262-ABEB-7E58410365F1}" presName="text" presStyleLbl="fgAcc0" presStyleIdx="0" presStyleCnt="2">
        <dgm:presLayoutVars>
          <dgm:chPref val="3"/>
        </dgm:presLayoutVars>
      </dgm:prSet>
      <dgm:spPr/>
    </dgm:pt>
    <dgm:pt modelId="{37BC8DC4-E9DF-A541-A03C-8DE66C44A56F}" type="pres">
      <dgm:prSet presAssocID="{1ECC15F0-CAFE-4262-ABEB-7E58410365F1}" presName="hierChild2" presStyleCnt="0"/>
      <dgm:spPr/>
    </dgm:pt>
    <dgm:pt modelId="{06CF108F-C135-8744-9FF0-DE653C67F739}" type="pres">
      <dgm:prSet presAssocID="{F58D2499-4B60-4F3A-9F3E-FCC389A2E722}" presName="hierRoot1" presStyleCnt="0"/>
      <dgm:spPr/>
    </dgm:pt>
    <dgm:pt modelId="{3CF9C4A6-536F-8647-AA28-8CB15D88BAAB}" type="pres">
      <dgm:prSet presAssocID="{F58D2499-4B60-4F3A-9F3E-FCC389A2E722}" presName="composite" presStyleCnt="0"/>
      <dgm:spPr/>
    </dgm:pt>
    <dgm:pt modelId="{4336448B-7308-724A-B28F-8EBB0D586620}" type="pres">
      <dgm:prSet presAssocID="{F58D2499-4B60-4F3A-9F3E-FCC389A2E722}" presName="background" presStyleLbl="node0" presStyleIdx="1" presStyleCnt="2"/>
      <dgm:spPr/>
    </dgm:pt>
    <dgm:pt modelId="{51BD88C0-91FE-3044-8E08-CC4AB01B7CBE}" type="pres">
      <dgm:prSet presAssocID="{F58D2499-4B60-4F3A-9F3E-FCC389A2E722}" presName="text" presStyleLbl="fgAcc0" presStyleIdx="1" presStyleCnt="2">
        <dgm:presLayoutVars>
          <dgm:chPref val="3"/>
        </dgm:presLayoutVars>
      </dgm:prSet>
      <dgm:spPr/>
    </dgm:pt>
    <dgm:pt modelId="{29995CFF-FF74-8E45-88BF-F1D4F50AC92D}" type="pres">
      <dgm:prSet presAssocID="{F58D2499-4B60-4F3A-9F3E-FCC389A2E722}" presName="hierChild2" presStyleCnt="0"/>
      <dgm:spPr/>
    </dgm:pt>
  </dgm:ptLst>
  <dgm:cxnLst>
    <dgm:cxn modelId="{050D2007-7539-BD43-A8B4-F3261A870441}" type="presOf" srcId="{1ECC15F0-CAFE-4262-ABEB-7E58410365F1}" destId="{567AE3E7-DB62-F24E-89FE-F3B19B83B746}" srcOrd="0" destOrd="0" presId="urn:microsoft.com/office/officeart/2005/8/layout/hierarchy1"/>
    <dgm:cxn modelId="{C809125D-6E5C-47EB-BBCA-74354C97121F}" srcId="{430F4694-6B38-4BEA-9EA0-B335A1803372}" destId="{F58D2499-4B60-4F3A-9F3E-FCC389A2E722}" srcOrd="1" destOrd="0" parTransId="{90175A9B-5D26-472A-A9F4-6093A35DB65C}" sibTransId="{B31B47D7-D1FB-4380-8D89-6B31085D7ED3}"/>
    <dgm:cxn modelId="{2DD95663-D280-7548-B035-60726BB48D2F}" type="presOf" srcId="{430F4694-6B38-4BEA-9EA0-B335A1803372}" destId="{394BD851-1816-124D-A411-2F269CCED6D1}" srcOrd="0" destOrd="0" presId="urn:microsoft.com/office/officeart/2005/8/layout/hierarchy1"/>
    <dgm:cxn modelId="{50AA7E76-5397-4015-99BA-527490C0C6F2}" srcId="{430F4694-6B38-4BEA-9EA0-B335A1803372}" destId="{1ECC15F0-CAFE-4262-ABEB-7E58410365F1}" srcOrd="0" destOrd="0" parTransId="{189390A2-DB83-4FC1-A830-7B52F12B184C}" sibTransId="{20772B1E-31B9-4E64-8BC0-9827F6D30710}"/>
    <dgm:cxn modelId="{077251F7-6C0D-8643-9CE0-D34BBCEE4E13}" type="presOf" srcId="{F58D2499-4B60-4F3A-9F3E-FCC389A2E722}" destId="{51BD88C0-91FE-3044-8E08-CC4AB01B7CBE}" srcOrd="0" destOrd="0" presId="urn:microsoft.com/office/officeart/2005/8/layout/hierarchy1"/>
    <dgm:cxn modelId="{262B0BE1-CBC9-7149-BE53-221631850900}" type="presParOf" srcId="{394BD851-1816-124D-A411-2F269CCED6D1}" destId="{36210B0E-A69A-7C4E-A8EB-B5D8C70D8EEF}" srcOrd="0" destOrd="0" presId="urn:microsoft.com/office/officeart/2005/8/layout/hierarchy1"/>
    <dgm:cxn modelId="{09900992-907E-EB41-A142-24D6CC0A07AB}" type="presParOf" srcId="{36210B0E-A69A-7C4E-A8EB-B5D8C70D8EEF}" destId="{2282856C-035F-9D41-9DF3-7B5E7821B257}" srcOrd="0" destOrd="0" presId="urn:microsoft.com/office/officeart/2005/8/layout/hierarchy1"/>
    <dgm:cxn modelId="{D9BA5AC8-5624-244C-87BC-C56D08E3C9B8}" type="presParOf" srcId="{2282856C-035F-9D41-9DF3-7B5E7821B257}" destId="{8663DF10-45A0-A84B-9309-B24C6FBFB425}" srcOrd="0" destOrd="0" presId="urn:microsoft.com/office/officeart/2005/8/layout/hierarchy1"/>
    <dgm:cxn modelId="{CA01E3B2-3FCE-DC40-BF34-8B91E50DB447}" type="presParOf" srcId="{2282856C-035F-9D41-9DF3-7B5E7821B257}" destId="{567AE3E7-DB62-F24E-89FE-F3B19B83B746}" srcOrd="1" destOrd="0" presId="urn:microsoft.com/office/officeart/2005/8/layout/hierarchy1"/>
    <dgm:cxn modelId="{46BD26ED-009D-ED4F-B1BB-24D30928EFAD}" type="presParOf" srcId="{36210B0E-A69A-7C4E-A8EB-B5D8C70D8EEF}" destId="{37BC8DC4-E9DF-A541-A03C-8DE66C44A56F}" srcOrd="1" destOrd="0" presId="urn:microsoft.com/office/officeart/2005/8/layout/hierarchy1"/>
    <dgm:cxn modelId="{4BBF1847-7564-0E4F-8B3F-100A737D2B78}" type="presParOf" srcId="{394BD851-1816-124D-A411-2F269CCED6D1}" destId="{06CF108F-C135-8744-9FF0-DE653C67F739}" srcOrd="1" destOrd="0" presId="urn:microsoft.com/office/officeart/2005/8/layout/hierarchy1"/>
    <dgm:cxn modelId="{208BB7A0-FB5B-4A44-A25B-E86B67D2F49E}" type="presParOf" srcId="{06CF108F-C135-8744-9FF0-DE653C67F739}" destId="{3CF9C4A6-536F-8647-AA28-8CB15D88BAAB}" srcOrd="0" destOrd="0" presId="urn:microsoft.com/office/officeart/2005/8/layout/hierarchy1"/>
    <dgm:cxn modelId="{76BB708F-E47C-8A43-8079-274CABE0018A}" type="presParOf" srcId="{3CF9C4A6-536F-8647-AA28-8CB15D88BAAB}" destId="{4336448B-7308-724A-B28F-8EBB0D586620}" srcOrd="0" destOrd="0" presId="urn:microsoft.com/office/officeart/2005/8/layout/hierarchy1"/>
    <dgm:cxn modelId="{D94505B2-A1D2-004F-86D9-4984217826A3}" type="presParOf" srcId="{3CF9C4A6-536F-8647-AA28-8CB15D88BAAB}" destId="{51BD88C0-91FE-3044-8E08-CC4AB01B7CBE}" srcOrd="1" destOrd="0" presId="urn:microsoft.com/office/officeart/2005/8/layout/hierarchy1"/>
    <dgm:cxn modelId="{ABD94FAC-48BE-F04E-9CBE-C8D6DF2FD329}" type="presParOf" srcId="{06CF108F-C135-8744-9FF0-DE653C67F739}" destId="{29995CFF-FF74-8E45-88BF-F1D4F50AC92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EF9AD9-F021-4D95-8D17-D23AC57F19A6}"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C9C0055D-407F-497A-9C82-AB7AD3DB07E1}">
      <dgm:prSet/>
      <dgm:spPr/>
      <dgm:t>
        <a:bodyPr/>
        <a:lstStyle/>
        <a:p>
          <a:r>
            <a:rPr lang="en-US" dirty="0"/>
            <a:t>In order to train a model, we need to know if the model is accurate or not</a:t>
          </a:r>
        </a:p>
      </dgm:t>
    </dgm:pt>
    <dgm:pt modelId="{A9F9860A-23D8-4B6A-B7F3-79E9B82CAB0B}" type="parTrans" cxnId="{9DE20ACE-2503-49A2-9813-12DCFFF40CE6}">
      <dgm:prSet/>
      <dgm:spPr/>
      <dgm:t>
        <a:bodyPr/>
        <a:lstStyle/>
        <a:p>
          <a:endParaRPr lang="en-US"/>
        </a:p>
      </dgm:t>
    </dgm:pt>
    <dgm:pt modelId="{B7BEFDF8-36E6-4987-A852-758C22079904}" type="sibTrans" cxnId="{9DE20ACE-2503-49A2-9813-12DCFFF40CE6}">
      <dgm:prSet phldrT="01"/>
      <dgm:spPr/>
      <dgm:t>
        <a:bodyPr/>
        <a:lstStyle/>
        <a:p>
          <a:r>
            <a:rPr lang="en-US"/>
            <a:t>01</a:t>
          </a:r>
        </a:p>
      </dgm:t>
    </dgm:pt>
    <dgm:pt modelId="{284C9A11-4FC1-4D60-98F9-857758A93C24}">
      <dgm:prSet/>
      <dgm:spPr/>
      <dgm:t>
        <a:bodyPr/>
        <a:lstStyle/>
        <a:p>
          <a:r>
            <a:rPr lang="en-US"/>
            <a:t>To calculate the error of the model we use a technique called calculating network loss (it tells us how wrong or right the network is)</a:t>
          </a:r>
        </a:p>
      </dgm:t>
    </dgm:pt>
    <dgm:pt modelId="{BA232FDE-92D5-4C7F-96E7-3E83E7806856}" type="parTrans" cxnId="{51B2874A-CC8A-4071-9836-8133ACE9CA03}">
      <dgm:prSet/>
      <dgm:spPr/>
      <dgm:t>
        <a:bodyPr/>
        <a:lstStyle/>
        <a:p>
          <a:endParaRPr lang="en-US"/>
        </a:p>
      </dgm:t>
    </dgm:pt>
    <dgm:pt modelId="{B845CBEB-1CBB-442E-9F4C-8DC26F956996}" type="sibTrans" cxnId="{51B2874A-CC8A-4071-9836-8133ACE9CA03}">
      <dgm:prSet phldrT="02"/>
      <dgm:spPr/>
      <dgm:t>
        <a:bodyPr/>
        <a:lstStyle/>
        <a:p>
          <a:r>
            <a:rPr lang="en-US"/>
            <a:t>02</a:t>
          </a:r>
        </a:p>
      </dgm:t>
    </dgm:pt>
    <dgm:pt modelId="{555F49C0-E4B9-445C-AB1E-09C399074611}">
      <dgm:prSet/>
      <dgm:spPr/>
      <dgm:t>
        <a:bodyPr/>
        <a:lstStyle/>
        <a:p>
          <a:r>
            <a:rPr lang="en-US" dirty="0"/>
            <a:t>To calculate loss we first need a loss function that can tell us how far off the network is from the correct values</a:t>
          </a:r>
        </a:p>
      </dgm:t>
    </dgm:pt>
    <dgm:pt modelId="{1ED09C52-2B1B-4B30-8D95-A84BE5398F62}" type="parTrans" cxnId="{E28F4CB5-C15B-4195-91CB-EE71C62F8EAF}">
      <dgm:prSet/>
      <dgm:spPr/>
      <dgm:t>
        <a:bodyPr/>
        <a:lstStyle/>
        <a:p>
          <a:endParaRPr lang="en-US"/>
        </a:p>
      </dgm:t>
    </dgm:pt>
    <dgm:pt modelId="{3AD4F9A6-AEB1-4EC3-A18C-C32116CCBA37}" type="sibTrans" cxnId="{E28F4CB5-C15B-4195-91CB-EE71C62F8EAF}">
      <dgm:prSet phldrT="03"/>
      <dgm:spPr/>
      <dgm:t>
        <a:bodyPr/>
        <a:lstStyle/>
        <a:p>
          <a:r>
            <a:rPr lang="en-US"/>
            <a:t>03</a:t>
          </a:r>
        </a:p>
      </dgm:t>
    </dgm:pt>
    <dgm:pt modelId="{DE132AEA-211E-934A-BF61-5E440707CF55}" type="pres">
      <dgm:prSet presAssocID="{4BEF9AD9-F021-4D95-8D17-D23AC57F19A6}" presName="Name0" presStyleCnt="0">
        <dgm:presLayoutVars>
          <dgm:animLvl val="lvl"/>
          <dgm:resizeHandles val="exact"/>
        </dgm:presLayoutVars>
      </dgm:prSet>
      <dgm:spPr/>
    </dgm:pt>
    <dgm:pt modelId="{1F70F208-6686-B844-B202-D1EB215FCC42}" type="pres">
      <dgm:prSet presAssocID="{C9C0055D-407F-497A-9C82-AB7AD3DB07E1}" presName="compositeNode" presStyleCnt="0">
        <dgm:presLayoutVars>
          <dgm:bulletEnabled val="1"/>
        </dgm:presLayoutVars>
      </dgm:prSet>
      <dgm:spPr/>
    </dgm:pt>
    <dgm:pt modelId="{DDB17520-BE08-184C-A21E-12EBD081D537}" type="pres">
      <dgm:prSet presAssocID="{C9C0055D-407F-497A-9C82-AB7AD3DB07E1}" presName="bgRect" presStyleLbl="alignNode1" presStyleIdx="0" presStyleCnt="3"/>
      <dgm:spPr/>
    </dgm:pt>
    <dgm:pt modelId="{70050379-76AA-B848-B998-B82BEEF87F88}" type="pres">
      <dgm:prSet presAssocID="{B7BEFDF8-36E6-4987-A852-758C22079904}" presName="sibTransNodeRect" presStyleLbl="alignNode1" presStyleIdx="0" presStyleCnt="3">
        <dgm:presLayoutVars>
          <dgm:chMax val="0"/>
          <dgm:bulletEnabled val="1"/>
        </dgm:presLayoutVars>
      </dgm:prSet>
      <dgm:spPr/>
    </dgm:pt>
    <dgm:pt modelId="{B3ED289D-070A-6E4C-8D0F-FA18CED37FE2}" type="pres">
      <dgm:prSet presAssocID="{C9C0055D-407F-497A-9C82-AB7AD3DB07E1}" presName="nodeRect" presStyleLbl="alignNode1" presStyleIdx="0" presStyleCnt="3">
        <dgm:presLayoutVars>
          <dgm:bulletEnabled val="1"/>
        </dgm:presLayoutVars>
      </dgm:prSet>
      <dgm:spPr/>
    </dgm:pt>
    <dgm:pt modelId="{640F5480-2573-144D-BF34-37F9A55875E1}" type="pres">
      <dgm:prSet presAssocID="{B7BEFDF8-36E6-4987-A852-758C22079904}" presName="sibTrans" presStyleCnt="0"/>
      <dgm:spPr/>
    </dgm:pt>
    <dgm:pt modelId="{AE1C2110-C150-A549-AE31-2F724B6BC973}" type="pres">
      <dgm:prSet presAssocID="{284C9A11-4FC1-4D60-98F9-857758A93C24}" presName="compositeNode" presStyleCnt="0">
        <dgm:presLayoutVars>
          <dgm:bulletEnabled val="1"/>
        </dgm:presLayoutVars>
      </dgm:prSet>
      <dgm:spPr/>
    </dgm:pt>
    <dgm:pt modelId="{81C4FBDE-9380-9F4A-B46D-FC740148F803}" type="pres">
      <dgm:prSet presAssocID="{284C9A11-4FC1-4D60-98F9-857758A93C24}" presName="bgRect" presStyleLbl="alignNode1" presStyleIdx="1" presStyleCnt="3"/>
      <dgm:spPr/>
    </dgm:pt>
    <dgm:pt modelId="{96C555EA-A94F-9747-BEE8-243AFF254558}" type="pres">
      <dgm:prSet presAssocID="{B845CBEB-1CBB-442E-9F4C-8DC26F956996}" presName="sibTransNodeRect" presStyleLbl="alignNode1" presStyleIdx="1" presStyleCnt="3">
        <dgm:presLayoutVars>
          <dgm:chMax val="0"/>
          <dgm:bulletEnabled val="1"/>
        </dgm:presLayoutVars>
      </dgm:prSet>
      <dgm:spPr/>
    </dgm:pt>
    <dgm:pt modelId="{50FB11EF-8071-DD40-A72F-7369169CDE63}" type="pres">
      <dgm:prSet presAssocID="{284C9A11-4FC1-4D60-98F9-857758A93C24}" presName="nodeRect" presStyleLbl="alignNode1" presStyleIdx="1" presStyleCnt="3">
        <dgm:presLayoutVars>
          <dgm:bulletEnabled val="1"/>
        </dgm:presLayoutVars>
      </dgm:prSet>
      <dgm:spPr/>
    </dgm:pt>
    <dgm:pt modelId="{0437ED16-16D3-074F-80B4-B25EB82FCFDB}" type="pres">
      <dgm:prSet presAssocID="{B845CBEB-1CBB-442E-9F4C-8DC26F956996}" presName="sibTrans" presStyleCnt="0"/>
      <dgm:spPr/>
    </dgm:pt>
    <dgm:pt modelId="{F447F6A6-741A-B14C-917B-F65A437AEC46}" type="pres">
      <dgm:prSet presAssocID="{555F49C0-E4B9-445C-AB1E-09C399074611}" presName="compositeNode" presStyleCnt="0">
        <dgm:presLayoutVars>
          <dgm:bulletEnabled val="1"/>
        </dgm:presLayoutVars>
      </dgm:prSet>
      <dgm:spPr/>
    </dgm:pt>
    <dgm:pt modelId="{D723595A-FBC8-F340-91E2-D90980EF19CF}" type="pres">
      <dgm:prSet presAssocID="{555F49C0-E4B9-445C-AB1E-09C399074611}" presName="bgRect" presStyleLbl="alignNode1" presStyleIdx="2" presStyleCnt="3"/>
      <dgm:spPr/>
    </dgm:pt>
    <dgm:pt modelId="{2D0209A0-680B-8341-BE80-CCE332A78669}" type="pres">
      <dgm:prSet presAssocID="{3AD4F9A6-AEB1-4EC3-A18C-C32116CCBA37}" presName="sibTransNodeRect" presStyleLbl="alignNode1" presStyleIdx="2" presStyleCnt="3">
        <dgm:presLayoutVars>
          <dgm:chMax val="0"/>
          <dgm:bulletEnabled val="1"/>
        </dgm:presLayoutVars>
      </dgm:prSet>
      <dgm:spPr/>
    </dgm:pt>
    <dgm:pt modelId="{7EFE679C-256B-F24B-9FC0-C844BD06C2C7}" type="pres">
      <dgm:prSet presAssocID="{555F49C0-E4B9-445C-AB1E-09C399074611}" presName="nodeRect" presStyleLbl="alignNode1" presStyleIdx="2" presStyleCnt="3">
        <dgm:presLayoutVars>
          <dgm:bulletEnabled val="1"/>
        </dgm:presLayoutVars>
      </dgm:prSet>
      <dgm:spPr/>
    </dgm:pt>
  </dgm:ptLst>
  <dgm:cxnLst>
    <dgm:cxn modelId="{042C2F1A-ACB8-7045-BA78-AF696FC4DD35}" type="presOf" srcId="{B845CBEB-1CBB-442E-9F4C-8DC26F956996}" destId="{96C555EA-A94F-9747-BEE8-243AFF254558}" srcOrd="0" destOrd="0" presId="urn:microsoft.com/office/officeart/2016/7/layout/LinearBlockProcessNumbered"/>
    <dgm:cxn modelId="{51055F1A-9763-E646-815E-6C4121F015A8}" type="presOf" srcId="{C9C0055D-407F-497A-9C82-AB7AD3DB07E1}" destId="{DDB17520-BE08-184C-A21E-12EBD081D537}" srcOrd="0" destOrd="0" presId="urn:microsoft.com/office/officeart/2016/7/layout/LinearBlockProcessNumbered"/>
    <dgm:cxn modelId="{AFA86439-057A-4D40-A359-0CEE15F9C8DA}" type="presOf" srcId="{B7BEFDF8-36E6-4987-A852-758C22079904}" destId="{70050379-76AA-B848-B998-B82BEEF87F88}" srcOrd="0" destOrd="0" presId="urn:microsoft.com/office/officeart/2016/7/layout/LinearBlockProcessNumbered"/>
    <dgm:cxn modelId="{51B2874A-CC8A-4071-9836-8133ACE9CA03}" srcId="{4BEF9AD9-F021-4D95-8D17-D23AC57F19A6}" destId="{284C9A11-4FC1-4D60-98F9-857758A93C24}" srcOrd="1" destOrd="0" parTransId="{BA232FDE-92D5-4C7F-96E7-3E83E7806856}" sibTransId="{B845CBEB-1CBB-442E-9F4C-8DC26F956996}"/>
    <dgm:cxn modelId="{F575005D-22D6-DB43-B3DC-412E76F1E400}" type="presOf" srcId="{4BEF9AD9-F021-4D95-8D17-D23AC57F19A6}" destId="{DE132AEA-211E-934A-BF61-5E440707CF55}" srcOrd="0" destOrd="0" presId="urn:microsoft.com/office/officeart/2016/7/layout/LinearBlockProcessNumbered"/>
    <dgm:cxn modelId="{E28F4CB5-C15B-4195-91CB-EE71C62F8EAF}" srcId="{4BEF9AD9-F021-4D95-8D17-D23AC57F19A6}" destId="{555F49C0-E4B9-445C-AB1E-09C399074611}" srcOrd="2" destOrd="0" parTransId="{1ED09C52-2B1B-4B30-8D95-A84BE5398F62}" sibTransId="{3AD4F9A6-AEB1-4EC3-A18C-C32116CCBA37}"/>
    <dgm:cxn modelId="{9DE20ACE-2503-49A2-9813-12DCFFF40CE6}" srcId="{4BEF9AD9-F021-4D95-8D17-D23AC57F19A6}" destId="{C9C0055D-407F-497A-9C82-AB7AD3DB07E1}" srcOrd="0" destOrd="0" parTransId="{A9F9860A-23D8-4B6A-B7F3-79E9B82CAB0B}" sibTransId="{B7BEFDF8-36E6-4987-A852-758C22079904}"/>
    <dgm:cxn modelId="{DFB8D2D1-FF51-6344-A4F0-58C85F6064B2}" type="presOf" srcId="{284C9A11-4FC1-4D60-98F9-857758A93C24}" destId="{81C4FBDE-9380-9F4A-B46D-FC740148F803}" srcOrd="0" destOrd="0" presId="urn:microsoft.com/office/officeart/2016/7/layout/LinearBlockProcessNumbered"/>
    <dgm:cxn modelId="{C8A68BD5-5A3C-EE4A-A7B5-AA1C4AC1B7A5}" type="presOf" srcId="{3AD4F9A6-AEB1-4EC3-A18C-C32116CCBA37}" destId="{2D0209A0-680B-8341-BE80-CCE332A78669}" srcOrd="0" destOrd="0" presId="urn:microsoft.com/office/officeart/2016/7/layout/LinearBlockProcessNumbered"/>
    <dgm:cxn modelId="{42163FD9-28C4-044B-8722-8D73A90A510E}" type="presOf" srcId="{284C9A11-4FC1-4D60-98F9-857758A93C24}" destId="{50FB11EF-8071-DD40-A72F-7369169CDE63}" srcOrd="1" destOrd="0" presId="urn:microsoft.com/office/officeart/2016/7/layout/LinearBlockProcessNumbered"/>
    <dgm:cxn modelId="{950647E9-0585-EF4A-9546-977CE4A9417F}" type="presOf" srcId="{555F49C0-E4B9-445C-AB1E-09C399074611}" destId="{D723595A-FBC8-F340-91E2-D90980EF19CF}" srcOrd="0" destOrd="0" presId="urn:microsoft.com/office/officeart/2016/7/layout/LinearBlockProcessNumbered"/>
    <dgm:cxn modelId="{AC8F53FA-D6CC-C443-B70E-9D1BAA8D1392}" type="presOf" srcId="{C9C0055D-407F-497A-9C82-AB7AD3DB07E1}" destId="{B3ED289D-070A-6E4C-8D0F-FA18CED37FE2}" srcOrd="1" destOrd="0" presId="urn:microsoft.com/office/officeart/2016/7/layout/LinearBlockProcessNumbered"/>
    <dgm:cxn modelId="{227364FF-78A7-C645-AB41-296AA19D5AA0}" type="presOf" srcId="{555F49C0-E4B9-445C-AB1E-09C399074611}" destId="{7EFE679C-256B-F24B-9FC0-C844BD06C2C7}" srcOrd="1" destOrd="0" presId="urn:microsoft.com/office/officeart/2016/7/layout/LinearBlockProcessNumbered"/>
    <dgm:cxn modelId="{A5383C1F-435C-4D49-B8C1-4F2BAF334AC9}" type="presParOf" srcId="{DE132AEA-211E-934A-BF61-5E440707CF55}" destId="{1F70F208-6686-B844-B202-D1EB215FCC42}" srcOrd="0" destOrd="0" presId="urn:microsoft.com/office/officeart/2016/7/layout/LinearBlockProcessNumbered"/>
    <dgm:cxn modelId="{EF322876-2BC9-EF41-B283-1BAFDB31AC45}" type="presParOf" srcId="{1F70F208-6686-B844-B202-D1EB215FCC42}" destId="{DDB17520-BE08-184C-A21E-12EBD081D537}" srcOrd="0" destOrd="0" presId="urn:microsoft.com/office/officeart/2016/7/layout/LinearBlockProcessNumbered"/>
    <dgm:cxn modelId="{949504C2-25AB-9841-9BE0-27AAA9582778}" type="presParOf" srcId="{1F70F208-6686-B844-B202-D1EB215FCC42}" destId="{70050379-76AA-B848-B998-B82BEEF87F88}" srcOrd="1" destOrd="0" presId="urn:microsoft.com/office/officeart/2016/7/layout/LinearBlockProcessNumbered"/>
    <dgm:cxn modelId="{507F6B66-AD6E-4343-88A6-752833E0667D}" type="presParOf" srcId="{1F70F208-6686-B844-B202-D1EB215FCC42}" destId="{B3ED289D-070A-6E4C-8D0F-FA18CED37FE2}" srcOrd="2" destOrd="0" presId="urn:microsoft.com/office/officeart/2016/7/layout/LinearBlockProcessNumbered"/>
    <dgm:cxn modelId="{C6B083CD-9204-FB41-947B-A743FF994561}" type="presParOf" srcId="{DE132AEA-211E-934A-BF61-5E440707CF55}" destId="{640F5480-2573-144D-BF34-37F9A55875E1}" srcOrd="1" destOrd="0" presId="urn:microsoft.com/office/officeart/2016/7/layout/LinearBlockProcessNumbered"/>
    <dgm:cxn modelId="{9DAF5124-206C-2F44-B035-3AD6AC541EB2}" type="presParOf" srcId="{DE132AEA-211E-934A-BF61-5E440707CF55}" destId="{AE1C2110-C150-A549-AE31-2F724B6BC973}" srcOrd="2" destOrd="0" presId="urn:microsoft.com/office/officeart/2016/7/layout/LinearBlockProcessNumbered"/>
    <dgm:cxn modelId="{D7F96ABE-A61C-EF4F-8CC4-9A671BED2044}" type="presParOf" srcId="{AE1C2110-C150-A549-AE31-2F724B6BC973}" destId="{81C4FBDE-9380-9F4A-B46D-FC740148F803}" srcOrd="0" destOrd="0" presId="urn:microsoft.com/office/officeart/2016/7/layout/LinearBlockProcessNumbered"/>
    <dgm:cxn modelId="{0364C3DD-37B6-4A41-944D-566EC99A4EF5}" type="presParOf" srcId="{AE1C2110-C150-A549-AE31-2F724B6BC973}" destId="{96C555EA-A94F-9747-BEE8-243AFF254558}" srcOrd="1" destOrd="0" presId="urn:microsoft.com/office/officeart/2016/7/layout/LinearBlockProcessNumbered"/>
    <dgm:cxn modelId="{B6A28B35-209B-E943-98C1-83989DBF66AC}" type="presParOf" srcId="{AE1C2110-C150-A549-AE31-2F724B6BC973}" destId="{50FB11EF-8071-DD40-A72F-7369169CDE63}" srcOrd="2" destOrd="0" presId="urn:microsoft.com/office/officeart/2016/7/layout/LinearBlockProcessNumbered"/>
    <dgm:cxn modelId="{128FB6B3-489B-9E4C-AE42-0F6E0869B341}" type="presParOf" srcId="{DE132AEA-211E-934A-BF61-5E440707CF55}" destId="{0437ED16-16D3-074F-80B4-B25EB82FCFDB}" srcOrd="3" destOrd="0" presId="urn:microsoft.com/office/officeart/2016/7/layout/LinearBlockProcessNumbered"/>
    <dgm:cxn modelId="{D7097440-3822-0746-AF10-907757776839}" type="presParOf" srcId="{DE132AEA-211E-934A-BF61-5E440707CF55}" destId="{F447F6A6-741A-B14C-917B-F65A437AEC46}" srcOrd="4" destOrd="0" presId="urn:microsoft.com/office/officeart/2016/7/layout/LinearBlockProcessNumbered"/>
    <dgm:cxn modelId="{78582936-5167-C54F-B390-65733E4FBF38}" type="presParOf" srcId="{F447F6A6-741A-B14C-917B-F65A437AEC46}" destId="{D723595A-FBC8-F340-91E2-D90980EF19CF}" srcOrd="0" destOrd="0" presId="urn:microsoft.com/office/officeart/2016/7/layout/LinearBlockProcessNumbered"/>
    <dgm:cxn modelId="{403BD358-5756-1749-89E4-02F5CB56458A}" type="presParOf" srcId="{F447F6A6-741A-B14C-917B-F65A437AEC46}" destId="{2D0209A0-680B-8341-BE80-CCE332A78669}" srcOrd="1" destOrd="0" presId="urn:microsoft.com/office/officeart/2016/7/layout/LinearBlockProcessNumbered"/>
    <dgm:cxn modelId="{94EF1453-39D9-7741-B1C2-3030653EFEB7}" type="presParOf" srcId="{F447F6A6-741A-B14C-917B-F65A437AEC46}" destId="{7EFE679C-256B-F24B-9FC0-C844BD06C2C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4ADAFF-B12B-42AC-A1FF-5A8993C7F7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A32DF5-18AD-4F46-8DA8-DBF5FB04A4B6}">
      <dgm:prSet/>
      <dgm:spPr/>
      <dgm:t>
        <a:bodyPr/>
        <a:lstStyle/>
        <a:p>
          <a:r>
            <a:rPr lang="en-US"/>
            <a:t>We reviewed our work from the previous session on creating individual neurons</a:t>
          </a:r>
        </a:p>
      </dgm:t>
    </dgm:pt>
    <dgm:pt modelId="{3719BF32-465F-49E4-A73A-A973934262CC}" type="parTrans" cxnId="{680E60A0-C107-41BC-A847-91141FBD44C3}">
      <dgm:prSet/>
      <dgm:spPr/>
      <dgm:t>
        <a:bodyPr/>
        <a:lstStyle/>
        <a:p>
          <a:endParaRPr lang="en-US"/>
        </a:p>
      </dgm:t>
    </dgm:pt>
    <dgm:pt modelId="{DD470308-141E-496C-B11B-0B8A828A4C64}" type="sibTrans" cxnId="{680E60A0-C107-41BC-A847-91141FBD44C3}">
      <dgm:prSet/>
      <dgm:spPr/>
      <dgm:t>
        <a:bodyPr/>
        <a:lstStyle/>
        <a:p>
          <a:endParaRPr lang="en-US"/>
        </a:p>
      </dgm:t>
    </dgm:pt>
    <dgm:pt modelId="{0288DBAA-7C0C-4A9D-BF22-5855DAC0695C}">
      <dgm:prSet/>
      <dgm:spPr/>
      <dgm:t>
        <a:bodyPr/>
        <a:lstStyle/>
        <a:p>
          <a:r>
            <a:rPr lang="en-US"/>
            <a:t>We learned how to stack neurons into usable layers</a:t>
          </a:r>
        </a:p>
      </dgm:t>
    </dgm:pt>
    <dgm:pt modelId="{B3F028F6-E128-43F3-B228-D0ABDC75DF6F}" type="parTrans" cxnId="{5A984BDC-5CE3-47F1-BD48-02AEF34D67D8}">
      <dgm:prSet/>
      <dgm:spPr/>
      <dgm:t>
        <a:bodyPr/>
        <a:lstStyle/>
        <a:p>
          <a:endParaRPr lang="en-US"/>
        </a:p>
      </dgm:t>
    </dgm:pt>
    <dgm:pt modelId="{B5A69F84-3D73-4E3F-BD09-F4A2C4E0085F}" type="sibTrans" cxnId="{5A984BDC-5CE3-47F1-BD48-02AEF34D67D8}">
      <dgm:prSet/>
      <dgm:spPr/>
      <dgm:t>
        <a:bodyPr/>
        <a:lstStyle/>
        <a:p>
          <a:endParaRPr lang="en-US"/>
        </a:p>
      </dgm:t>
    </dgm:pt>
    <dgm:pt modelId="{D4660D1A-3B19-44AA-9033-82C9E6C03608}">
      <dgm:prSet/>
      <dgm:spPr/>
      <dgm:t>
        <a:bodyPr/>
        <a:lstStyle/>
        <a:p>
          <a:r>
            <a:rPr lang="en-US"/>
            <a:t>We learned about activation functions and about how ReLU can be used to approximate complex functions (think about the Sine wave example)</a:t>
          </a:r>
        </a:p>
      </dgm:t>
    </dgm:pt>
    <dgm:pt modelId="{CDD9EF97-F552-411F-9597-7B1DD0C3F4F7}" type="parTrans" cxnId="{F6A472D5-ECF2-492F-96A3-6E5A167934E3}">
      <dgm:prSet/>
      <dgm:spPr/>
      <dgm:t>
        <a:bodyPr/>
        <a:lstStyle/>
        <a:p>
          <a:endParaRPr lang="en-US"/>
        </a:p>
      </dgm:t>
    </dgm:pt>
    <dgm:pt modelId="{07C15E05-A4CA-499F-B301-7EE9172C3C48}" type="sibTrans" cxnId="{F6A472D5-ECF2-492F-96A3-6E5A167934E3}">
      <dgm:prSet/>
      <dgm:spPr/>
      <dgm:t>
        <a:bodyPr/>
        <a:lstStyle/>
        <a:p>
          <a:endParaRPr lang="en-US"/>
        </a:p>
      </dgm:t>
    </dgm:pt>
    <dgm:pt modelId="{A1D565FC-995C-43A9-BC7D-04948DED1E42}">
      <dgm:prSet/>
      <dgm:spPr/>
      <dgm:t>
        <a:bodyPr/>
        <a:lstStyle/>
        <a:p>
          <a:r>
            <a:rPr lang="en-US"/>
            <a:t>We finished by discussing loss functions and how they can be used to figure out the error of our network which will help us train it better in the future!</a:t>
          </a:r>
        </a:p>
      </dgm:t>
    </dgm:pt>
    <dgm:pt modelId="{0D173A69-30FF-473E-A210-B7766DD9AA3D}" type="parTrans" cxnId="{7698E3EC-8B59-476E-A9FD-4A5E147A7FB6}">
      <dgm:prSet/>
      <dgm:spPr/>
      <dgm:t>
        <a:bodyPr/>
        <a:lstStyle/>
        <a:p>
          <a:endParaRPr lang="en-US"/>
        </a:p>
      </dgm:t>
    </dgm:pt>
    <dgm:pt modelId="{B23E6776-69ED-4C9A-9268-F03BA2B7C4D9}" type="sibTrans" cxnId="{7698E3EC-8B59-476E-A9FD-4A5E147A7FB6}">
      <dgm:prSet/>
      <dgm:spPr/>
      <dgm:t>
        <a:bodyPr/>
        <a:lstStyle/>
        <a:p>
          <a:endParaRPr lang="en-US"/>
        </a:p>
      </dgm:t>
    </dgm:pt>
    <dgm:pt modelId="{CFD0DD24-9447-47B2-8C78-5E5072F53F84}" type="pres">
      <dgm:prSet presAssocID="{224ADAFF-B12B-42AC-A1FF-5A8993C7F7C1}" presName="root" presStyleCnt="0">
        <dgm:presLayoutVars>
          <dgm:dir/>
          <dgm:resizeHandles val="exact"/>
        </dgm:presLayoutVars>
      </dgm:prSet>
      <dgm:spPr/>
    </dgm:pt>
    <dgm:pt modelId="{002F408E-99BC-4ED7-A279-762B8FCA061B}" type="pres">
      <dgm:prSet presAssocID="{4EA32DF5-18AD-4F46-8DA8-DBF5FB04A4B6}" presName="compNode" presStyleCnt="0"/>
      <dgm:spPr/>
    </dgm:pt>
    <dgm:pt modelId="{65EF114F-E921-462D-AD79-FBC35CC25122}" type="pres">
      <dgm:prSet presAssocID="{4EA32DF5-18AD-4F46-8DA8-DBF5FB04A4B6}" presName="bgRect" presStyleLbl="bgShp" presStyleIdx="0" presStyleCnt="4"/>
      <dgm:spPr/>
    </dgm:pt>
    <dgm:pt modelId="{3F8F43C8-93BE-4E76-B43D-364BDE0B6FFE}" type="pres">
      <dgm:prSet presAssocID="{4EA32DF5-18AD-4F46-8DA8-DBF5FB04A4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B441DEDB-D1C8-483D-A2C9-6D4CF2CE3F62}" type="pres">
      <dgm:prSet presAssocID="{4EA32DF5-18AD-4F46-8DA8-DBF5FB04A4B6}" presName="spaceRect" presStyleCnt="0"/>
      <dgm:spPr/>
    </dgm:pt>
    <dgm:pt modelId="{22CAD42F-615F-4E84-8BF6-B77E3606A1D0}" type="pres">
      <dgm:prSet presAssocID="{4EA32DF5-18AD-4F46-8DA8-DBF5FB04A4B6}" presName="parTx" presStyleLbl="revTx" presStyleIdx="0" presStyleCnt="4">
        <dgm:presLayoutVars>
          <dgm:chMax val="0"/>
          <dgm:chPref val="0"/>
        </dgm:presLayoutVars>
      </dgm:prSet>
      <dgm:spPr/>
    </dgm:pt>
    <dgm:pt modelId="{36F9DFBE-CFF6-42A7-8344-FA65136872CE}" type="pres">
      <dgm:prSet presAssocID="{DD470308-141E-496C-B11B-0B8A828A4C64}" presName="sibTrans" presStyleCnt="0"/>
      <dgm:spPr/>
    </dgm:pt>
    <dgm:pt modelId="{45370394-3305-4450-852A-AD3EA579005E}" type="pres">
      <dgm:prSet presAssocID="{0288DBAA-7C0C-4A9D-BF22-5855DAC0695C}" presName="compNode" presStyleCnt="0"/>
      <dgm:spPr/>
    </dgm:pt>
    <dgm:pt modelId="{F2180777-5D3E-4516-AF53-F177141814EC}" type="pres">
      <dgm:prSet presAssocID="{0288DBAA-7C0C-4A9D-BF22-5855DAC0695C}" presName="bgRect" presStyleLbl="bgShp" presStyleIdx="1" presStyleCnt="4"/>
      <dgm:spPr/>
    </dgm:pt>
    <dgm:pt modelId="{243D6868-C65B-4036-B8F6-BE0AF3E4F9C9}" type="pres">
      <dgm:prSet presAssocID="{0288DBAA-7C0C-4A9D-BF22-5855DAC069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9B00D947-9C44-45A5-B7BA-9242541A15A7}" type="pres">
      <dgm:prSet presAssocID="{0288DBAA-7C0C-4A9D-BF22-5855DAC0695C}" presName="spaceRect" presStyleCnt="0"/>
      <dgm:spPr/>
    </dgm:pt>
    <dgm:pt modelId="{CE7BF9F2-884A-42C5-A031-9FA80F338B3E}" type="pres">
      <dgm:prSet presAssocID="{0288DBAA-7C0C-4A9D-BF22-5855DAC0695C}" presName="parTx" presStyleLbl="revTx" presStyleIdx="1" presStyleCnt="4">
        <dgm:presLayoutVars>
          <dgm:chMax val="0"/>
          <dgm:chPref val="0"/>
        </dgm:presLayoutVars>
      </dgm:prSet>
      <dgm:spPr/>
    </dgm:pt>
    <dgm:pt modelId="{F7FA2F3B-A478-4637-9CB1-345D0D79A886}" type="pres">
      <dgm:prSet presAssocID="{B5A69F84-3D73-4E3F-BD09-F4A2C4E0085F}" presName="sibTrans" presStyleCnt="0"/>
      <dgm:spPr/>
    </dgm:pt>
    <dgm:pt modelId="{B4D7CAE7-7376-44AC-BFED-4A092ACA300F}" type="pres">
      <dgm:prSet presAssocID="{D4660D1A-3B19-44AA-9033-82C9E6C03608}" presName="compNode" presStyleCnt="0"/>
      <dgm:spPr/>
    </dgm:pt>
    <dgm:pt modelId="{BA951C6B-2CC3-42CB-90B6-A73AD1E6F6B9}" type="pres">
      <dgm:prSet presAssocID="{D4660D1A-3B19-44AA-9033-82C9E6C03608}" presName="bgRect" presStyleLbl="bgShp" presStyleIdx="2" presStyleCnt="4"/>
      <dgm:spPr/>
    </dgm:pt>
    <dgm:pt modelId="{941CECC3-E89D-4888-AC40-F8D5C9329626}" type="pres">
      <dgm:prSet presAssocID="{D4660D1A-3B19-44AA-9033-82C9E6C036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40B49B5F-A01D-4FD8-A4B8-1E8575AF2C4D}" type="pres">
      <dgm:prSet presAssocID="{D4660D1A-3B19-44AA-9033-82C9E6C03608}" presName="spaceRect" presStyleCnt="0"/>
      <dgm:spPr/>
    </dgm:pt>
    <dgm:pt modelId="{AE844B26-8063-4F1F-980D-8FE6F2AD439E}" type="pres">
      <dgm:prSet presAssocID="{D4660D1A-3B19-44AA-9033-82C9E6C03608}" presName="parTx" presStyleLbl="revTx" presStyleIdx="2" presStyleCnt="4">
        <dgm:presLayoutVars>
          <dgm:chMax val="0"/>
          <dgm:chPref val="0"/>
        </dgm:presLayoutVars>
      </dgm:prSet>
      <dgm:spPr/>
    </dgm:pt>
    <dgm:pt modelId="{608906BA-9A87-4DE8-A721-62774481639A}" type="pres">
      <dgm:prSet presAssocID="{07C15E05-A4CA-499F-B301-7EE9172C3C48}" presName="sibTrans" presStyleCnt="0"/>
      <dgm:spPr/>
    </dgm:pt>
    <dgm:pt modelId="{5DDAA226-8A6C-46F5-A89F-39D5B9810F9D}" type="pres">
      <dgm:prSet presAssocID="{A1D565FC-995C-43A9-BC7D-04948DED1E42}" presName="compNode" presStyleCnt="0"/>
      <dgm:spPr/>
    </dgm:pt>
    <dgm:pt modelId="{CC8F8C2F-1B66-4BAF-81EC-8DE20E1EFA6B}" type="pres">
      <dgm:prSet presAssocID="{A1D565FC-995C-43A9-BC7D-04948DED1E42}" presName="bgRect" presStyleLbl="bgShp" presStyleIdx="3" presStyleCnt="4"/>
      <dgm:spPr/>
    </dgm:pt>
    <dgm:pt modelId="{22025FF1-82E0-4A07-8A13-44DAC36F71B4}" type="pres">
      <dgm:prSet presAssocID="{A1D565FC-995C-43A9-BC7D-04948DED1E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9E21163A-40F9-48E6-8387-929B5FEE4CB9}" type="pres">
      <dgm:prSet presAssocID="{A1D565FC-995C-43A9-BC7D-04948DED1E42}" presName="spaceRect" presStyleCnt="0"/>
      <dgm:spPr/>
    </dgm:pt>
    <dgm:pt modelId="{8094721F-3D35-4C5D-B62B-E3AD9D0601D6}" type="pres">
      <dgm:prSet presAssocID="{A1D565FC-995C-43A9-BC7D-04948DED1E42}" presName="parTx" presStyleLbl="revTx" presStyleIdx="3" presStyleCnt="4">
        <dgm:presLayoutVars>
          <dgm:chMax val="0"/>
          <dgm:chPref val="0"/>
        </dgm:presLayoutVars>
      </dgm:prSet>
      <dgm:spPr/>
    </dgm:pt>
  </dgm:ptLst>
  <dgm:cxnLst>
    <dgm:cxn modelId="{86B51134-81F2-46EE-9F53-1EC085EAA63D}" type="presOf" srcId="{0288DBAA-7C0C-4A9D-BF22-5855DAC0695C}" destId="{CE7BF9F2-884A-42C5-A031-9FA80F338B3E}" srcOrd="0" destOrd="0" presId="urn:microsoft.com/office/officeart/2018/2/layout/IconVerticalSolidList"/>
    <dgm:cxn modelId="{CE61CF90-5E49-49F7-AC25-755EA2EFDEB8}" type="presOf" srcId="{A1D565FC-995C-43A9-BC7D-04948DED1E42}" destId="{8094721F-3D35-4C5D-B62B-E3AD9D0601D6}" srcOrd="0" destOrd="0" presId="urn:microsoft.com/office/officeart/2018/2/layout/IconVerticalSolidList"/>
    <dgm:cxn modelId="{680E60A0-C107-41BC-A847-91141FBD44C3}" srcId="{224ADAFF-B12B-42AC-A1FF-5A8993C7F7C1}" destId="{4EA32DF5-18AD-4F46-8DA8-DBF5FB04A4B6}" srcOrd="0" destOrd="0" parTransId="{3719BF32-465F-49E4-A73A-A973934262CC}" sibTransId="{DD470308-141E-496C-B11B-0B8A828A4C64}"/>
    <dgm:cxn modelId="{E8B375AE-F9A3-45DB-878E-040AC3174904}" type="presOf" srcId="{4EA32DF5-18AD-4F46-8DA8-DBF5FB04A4B6}" destId="{22CAD42F-615F-4E84-8BF6-B77E3606A1D0}" srcOrd="0" destOrd="0" presId="urn:microsoft.com/office/officeart/2018/2/layout/IconVerticalSolidList"/>
    <dgm:cxn modelId="{802DBBC3-D141-4841-A532-8E7E197B9461}" type="presOf" srcId="{224ADAFF-B12B-42AC-A1FF-5A8993C7F7C1}" destId="{CFD0DD24-9447-47B2-8C78-5E5072F53F84}" srcOrd="0" destOrd="0" presId="urn:microsoft.com/office/officeart/2018/2/layout/IconVerticalSolidList"/>
    <dgm:cxn modelId="{F7CBF7CA-823C-403D-9D09-46B14E058FA2}" type="presOf" srcId="{D4660D1A-3B19-44AA-9033-82C9E6C03608}" destId="{AE844B26-8063-4F1F-980D-8FE6F2AD439E}" srcOrd="0" destOrd="0" presId="urn:microsoft.com/office/officeart/2018/2/layout/IconVerticalSolidList"/>
    <dgm:cxn modelId="{F6A472D5-ECF2-492F-96A3-6E5A167934E3}" srcId="{224ADAFF-B12B-42AC-A1FF-5A8993C7F7C1}" destId="{D4660D1A-3B19-44AA-9033-82C9E6C03608}" srcOrd="2" destOrd="0" parTransId="{CDD9EF97-F552-411F-9597-7B1DD0C3F4F7}" sibTransId="{07C15E05-A4CA-499F-B301-7EE9172C3C48}"/>
    <dgm:cxn modelId="{5A984BDC-5CE3-47F1-BD48-02AEF34D67D8}" srcId="{224ADAFF-B12B-42AC-A1FF-5A8993C7F7C1}" destId="{0288DBAA-7C0C-4A9D-BF22-5855DAC0695C}" srcOrd="1" destOrd="0" parTransId="{B3F028F6-E128-43F3-B228-D0ABDC75DF6F}" sibTransId="{B5A69F84-3D73-4E3F-BD09-F4A2C4E0085F}"/>
    <dgm:cxn modelId="{7698E3EC-8B59-476E-A9FD-4A5E147A7FB6}" srcId="{224ADAFF-B12B-42AC-A1FF-5A8993C7F7C1}" destId="{A1D565FC-995C-43A9-BC7D-04948DED1E42}" srcOrd="3" destOrd="0" parTransId="{0D173A69-30FF-473E-A210-B7766DD9AA3D}" sibTransId="{B23E6776-69ED-4C9A-9268-F03BA2B7C4D9}"/>
    <dgm:cxn modelId="{0B2964B0-DCF1-4B44-BA0F-7AD3BB4E1BBA}" type="presParOf" srcId="{CFD0DD24-9447-47B2-8C78-5E5072F53F84}" destId="{002F408E-99BC-4ED7-A279-762B8FCA061B}" srcOrd="0" destOrd="0" presId="urn:microsoft.com/office/officeart/2018/2/layout/IconVerticalSolidList"/>
    <dgm:cxn modelId="{AE3B8C7A-A1F0-479A-B9EC-C5833AD3DD27}" type="presParOf" srcId="{002F408E-99BC-4ED7-A279-762B8FCA061B}" destId="{65EF114F-E921-462D-AD79-FBC35CC25122}" srcOrd="0" destOrd="0" presId="urn:microsoft.com/office/officeart/2018/2/layout/IconVerticalSolidList"/>
    <dgm:cxn modelId="{2B2E302E-C709-41BA-A787-836337884633}" type="presParOf" srcId="{002F408E-99BC-4ED7-A279-762B8FCA061B}" destId="{3F8F43C8-93BE-4E76-B43D-364BDE0B6FFE}" srcOrd="1" destOrd="0" presId="urn:microsoft.com/office/officeart/2018/2/layout/IconVerticalSolidList"/>
    <dgm:cxn modelId="{404C0B58-EFFE-4033-BE3F-E7359DF72D51}" type="presParOf" srcId="{002F408E-99BC-4ED7-A279-762B8FCA061B}" destId="{B441DEDB-D1C8-483D-A2C9-6D4CF2CE3F62}" srcOrd="2" destOrd="0" presId="urn:microsoft.com/office/officeart/2018/2/layout/IconVerticalSolidList"/>
    <dgm:cxn modelId="{0A07E6CC-C06F-408D-879F-776798352AD8}" type="presParOf" srcId="{002F408E-99BC-4ED7-A279-762B8FCA061B}" destId="{22CAD42F-615F-4E84-8BF6-B77E3606A1D0}" srcOrd="3" destOrd="0" presId="urn:microsoft.com/office/officeart/2018/2/layout/IconVerticalSolidList"/>
    <dgm:cxn modelId="{D9BCD906-0F5E-41AD-83EE-0866FF84DA90}" type="presParOf" srcId="{CFD0DD24-9447-47B2-8C78-5E5072F53F84}" destId="{36F9DFBE-CFF6-42A7-8344-FA65136872CE}" srcOrd="1" destOrd="0" presId="urn:microsoft.com/office/officeart/2018/2/layout/IconVerticalSolidList"/>
    <dgm:cxn modelId="{79ED9705-688A-4CF7-86A0-C58EDB083A11}" type="presParOf" srcId="{CFD0DD24-9447-47B2-8C78-5E5072F53F84}" destId="{45370394-3305-4450-852A-AD3EA579005E}" srcOrd="2" destOrd="0" presId="urn:microsoft.com/office/officeart/2018/2/layout/IconVerticalSolidList"/>
    <dgm:cxn modelId="{6FCF5390-36F5-4C92-8FAC-CCAC90F6E1CD}" type="presParOf" srcId="{45370394-3305-4450-852A-AD3EA579005E}" destId="{F2180777-5D3E-4516-AF53-F177141814EC}" srcOrd="0" destOrd="0" presId="urn:microsoft.com/office/officeart/2018/2/layout/IconVerticalSolidList"/>
    <dgm:cxn modelId="{80D46B76-B6AF-4196-9305-B8825AA69DE9}" type="presParOf" srcId="{45370394-3305-4450-852A-AD3EA579005E}" destId="{243D6868-C65B-4036-B8F6-BE0AF3E4F9C9}" srcOrd="1" destOrd="0" presId="urn:microsoft.com/office/officeart/2018/2/layout/IconVerticalSolidList"/>
    <dgm:cxn modelId="{F40738A6-BB7C-4B3C-9BF1-3FA802BF73EC}" type="presParOf" srcId="{45370394-3305-4450-852A-AD3EA579005E}" destId="{9B00D947-9C44-45A5-B7BA-9242541A15A7}" srcOrd="2" destOrd="0" presId="urn:microsoft.com/office/officeart/2018/2/layout/IconVerticalSolidList"/>
    <dgm:cxn modelId="{CF057272-E2A8-4D99-A567-6EC10359EF51}" type="presParOf" srcId="{45370394-3305-4450-852A-AD3EA579005E}" destId="{CE7BF9F2-884A-42C5-A031-9FA80F338B3E}" srcOrd="3" destOrd="0" presId="urn:microsoft.com/office/officeart/2018/2/layout/IconVerticalSolidList"/>
    <dgm:cxn modelId="{E76409B7-8925-4FC5-8E46-DAA241CE7CFB}" type="presParOf" srcId="{CFD0DD24-9447-47B2-8C78-5E5072F53F84}" destId="{F7FA2F3B-A478-4637-9CB1-345D0D79A886}" srcOrd="3" destOrd="0" presId="urn:microsoft.com/office/officeart/2018/2/layout/IconVerticalSolidList"/>
    <dgm:cxn modelId="{FFEB9733-B072-41EF-84D4-0A76FFC40851}" type="presParOf" srcId="{CFD0DD24-9447-47B2-8C78-5E5072F53F84}" destId="{B4D7CAE7-7376-44AC-BFED-4A092ACA300F}" srcOrd="4" destOrd="0" presId="urn:microsoft.com/office/officeart/2018/2/layout/IconVerticalSolidList"/>
    <dgm:cxn modelId="{DA29B43A-2FDB-4E54-BD3F-A1D5B1930FB9}" type="presParOf" srcId="{B4D7CAE7-7376-44AC-BFED-4A092ACA300F}" destId="{BA951C6B-2CC3-42CB-90B6-A73AD1E6F6B9}" srcOrd="0" destOrd="0" presId="urn:microsoft.com/office/officeart/2018/2/layout/IconVerticalSolidList"/>
    <dgm:cxn modelId="{05E434FF-0F50-490D-9876-FB9ECDEA97D3}" type="presParOf" srcId="{B4D7CAE7-7376-44AC-BFED-4A092ACA300F}" destId="{941CECC3-E89D-4888-AC40-F8D5C9329626}" srcOrd="1" destOrd="0" presId="urn:microsoft.com/office/officeart/2018/2/layout/IconVerticalSolidList"/>
    <dgm:cxn modelId="{2A501360-E570-4042-809B-42F528FEBD14}" type="presParOf" srcId="{B4D7CAE7-7376-44AC-BFED-4A092ACA300F}" destId="{40B49B5F-A01D-4FD8-A4B8-1E8575AF2C4D}" srcOrd="2" destOrd="0" presId="urn:microsoft.com/office/officeart/2018/2/layout/IconVerticalSolidList"/>
    <dgm:cxn modelId="{56ECF42C-BF85-4C58-AED2-71B050065796}" type="presParOf" srcId="{B4D7CAE7-7376-44AC-BFED-4A092ACA300F}" destId="{AE844B26-8063-4F1F-980D-8FE6F2AD439E}" srcOrd="3" destOrd="0" presId="urn:microsoft.com/office/officeart/2018/2/layout/IconVerticalSolidList"/>
    <dgm:cxn modelId="{F4F86AB8-2F10-4BAD-88E5-AA24A99326DF}" type="presParOf" srcId="{CFD0DD24-9447-47B2-8C78-5E5072F53F84}" destId="{608906BA-9A87-4DE8-A721-62774481639A}" srcOrd="5" destOrd="0" presId="urn:microsoft.com/office/officeart/2018/2/layout/IconVerticalSolidList"/>
    <dgm:cxn modelId="{A6BAFB1A-9825-44F3-B34B-5568A3CF0D03}" type="presParOf" srcId="{CFD0DD24-9447-47B2-8C78-5E5072F53F84}" destId="{5DDAA226-8A6C-46F5-A89F-39D5B9810F9D}" srcOrd="6" destOrd="0" presId="urn:microsoft.com/office/officeart/2018/2/layout/IconVerticalSolidList"/>
    <dgm:cxn modelId="{ECFCFBBF-BDB5-429C-BDB7-361ABA75CDD9}" type="presParOf" srcId="{5DDAA226-8A6C-46F5-A89F-39D5B9810F9D}" destId="{CC8F8C2F-1B66-4BAF-81EC-8DE20E1EFA6B}" srcOrd="0" destOrd="0" presId="urn:microsoft.com/office/officeart/2018/2/layout/IconVerticalSolidList"/>
    <dgm:cxn modelId="{65BEB6F3-D112-4672-8726-2CE437CB7FAA}" type="presParOf" srcId="{5DDAA226-8A6C-46F5-A89F-39D5B9810F9D}" destId="{22025FF1-82E0-4A07-8A13-44DAC36F71B4}" srcOrd="1" destOrd="0" presId="urn:microsoft.com/office/officeart/2018/2/layout/IconVerticalSolidList"/>
    <dgm:cxn modelId="{E0893E62-AB08-4D39-A12F-79D1CE819BD3}" type="presParOf" srcId="{5DDAA226-8A6C-46F5-A89F-39D5B9810F9D}" destId="{9E21163A-40F9-48E6-8387-929B5FEE4CB9}" srcOrd="2" destOrd="0" presId="urn:microsoft.com/office/officeart/2018/2/layout/IconVerticalSolidList"/>
    <dgm:cxn modelId="{EAC3E107-584B-4FA9-9187-827DBD3E6801}" type="presParOf" srcId="{5DDAA226-8A6C-46F5-A89F-39D5B9810F9D}" destId="{8094721F-3D35-4C5D-B62B-E3AD9D0601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98A17-F941-C64C-9738-D1943316237C}">
      <dsp:nvSpPr>
        <dsp:cNvPr id="0" name=""/>
        <dsp:cNvSpPr/>
      </dsp:nvSpPr>
      <dsp:spPr>
        <a:xfrm>
          <a:off x="0" y="0"/>
          <a:ext cx="8420099" cy="1075455"/>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How can we create layers of neurons and connect them?</a:t>
          </a:r>
        </a:p>
      </dsp:txBody>
      <dsp:txXfrm>
        <a:off x="31499" y="31499"/>
        <a:ext cx="7259599" cy="1012457"/>
      </dsp:txXfrm>
    </dsp:sp>
    <dsp:sp modelId="{E0440E62-D49A-6C4F-BA99-E677505B556E}">
      <dsp:nvSpPr>
        <dsp:cNvPr id="0" name=""/>
        <dsp:cNvSpPr/>
      </dsp:nvSpPr>
      <dsp:spPr>
        <a:xfrm>
          <a:off x="742949" y="1254697"/>
          <a:ext cx="8420099" cy="1075455"/>
        </a:xfrm>
        <a:prstGeom prst="roundRect">
          <a:avLst>
            <a:gd name="adj" fmla="val 10000"/>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How can we change the outputs of the neurons?</a:t>
          </a:r>
        </a:p>
      </dsp:txBody>
      <dsp:txXfrm>
        <a:off x="774448" y="1286196"/>
        <a:ext cx="6915105" cy="1012457"/>
      </dsp:txXfrm>
    </dsp:sp>
    <dsp:sp modelId="{76D0614A-B80F-2B43-B023-C4CD69C39CB7}">
      <dsp:nvSpPr>
        <dsp:cNvPr id="0" name=""/>
        <dsp:cNvSpPr/>
      </dsp:nvSpPr>
      <dsp:spPr>
        <a:xfrm>
          <a:off x="1485899" y="2509395"/>
          <a:ext cx="8420099" cy="1075455"/>
        </a:xfrm>
        <a:prstGeom prst="roundRect">
          <a:avLst>
            <a:gd name="adj" fmla="val 10000"/>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How do we know if our neural network is working or not? </a:t>
          </a:r>
        </a:p>
      </dsp:txBody>
      <dsp:txXfrm>
        <a:off x="1517398" y="2540894"/>
        <a:ext cx="6915105" cy="1012457"/>
      </dsp:txXfrm>
    </dsp:sp>
    <dsp:sp modelId="{03D98D85-8FDD-1849-A7FD-048FAD1F8C80}">
      <dsp:nvSpPr>
        <dsp:cNvPr id="0" name=""/>
        <dsp:cNvSpPr/>
      </dsp:nvSpPr>
      <dsp:spPr>
        <a:xfrm>
          <a:off x="7721053" y="815553"/>
          <a:ext cx="699045" cy="699045"/>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878338" y="815553"/>
        <a:ext cx="384475" cy="526031"/>
      </dsp:txXfrm>
    </dsp:sp>
    <dsp:sp modelId="{78F9D8CC-F89A-AF44-87C6-E5AC42EC1C48}">
      <dsp:nvSpPr>
        <dsp:cNvPr id="0" name=""/>
        <dsp:cNvSpPr/>
      </dsp:nvSpPr>
      <dsp:spPr>
        <a:xfrm>
          <a:off x="8464003" y="2063081"/>
          <a:ext cx="699045" cy="699045"/>
        </a:xfrm>
        <a:prstGeom prst="downArrow">
          <a:avLst>
            <a:gd name="adj1" fmla="val 55000"/>
            <a:gd name="adj2" fmla="val 45000"/>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621288" y="2063081"/>
        <a:ext cx="384475" cy="526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FE125-7F57-4EAF-BB49-F1D7C397BC54}">
      <dsp:nvSpPr>
        <dsp:cNvPr id="0" name=""/>
        <dsp:cNvSpPr/>
      </dsp:nvSpPr>
      <dsp:spPr>
        <a:xfrm>
          <a:off x="0" y="1487"/>
          <a:ext cx="9905999" cy="7540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8EFB3-71E5-4004-AD26-4EA2F2D1A456}">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9E687-0FD5-4BDC-93B6-F9484299C27B}">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Activation functions are applied to neuron output</a:t>
          </a:r>
        </a:p>
      </dsp:txBody>
      <dsp:txXfrm>
        <a:off x="870961" y="1487"/>
        <a:ext cx="9035037" cy="754078"/>
      </dsp:txXfrm>
    </dsp:sp>
    <dsp:sp modelId="{1F017E2B-9C5E-4D05-A277-C1F76C30C47B}">
      <dsp:nvSpPr>
        <dsp:cNvPr id="0" name=""/>
        <dsp:cNvSpPr/>
      </dsp:nvSpPr>
      <dsp:spPr>
        <a:xfrm>
          <a:off x="0" y="944086"/>
          <a:ext cx="9905999" cy="7540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0AA42-B1A1-4BFE-8EF7-2546AE40BBF4}">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B0E15E-107C-4927-8D9B-0975DB4091EF}">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If we use a nonlinear activation function, it will create hidden layers that adapt to nonlinear functions</a:t>
          </a:r>
        </a:p>
      </dsp:txBody>
      <dsp:txXfrm>
        <a:off x="870961" y="944086"/>
        <a:ext cx="9035037" cy="754078"/>
      </dsp:txXfrm>
    </dsp:sp>
    <dsp:sp modelId="{DBD43922-E8B4-4A29-BCEB-9270D17FB6F4}">
      <dsp:nvSpPr>
        <dsp:cNvPr id="0" name=""/>
        <dsp:cNvSpPr/>
      </dsp:nvSpPr>
      <dsp:spPr>
        <a:xfrm>
          <a:off x="0" y="1886684"/>
          <a:ext cx="9905999" cy="7540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4A487-F187-442A-825D-DD84F0683873}">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3C8AA5-A5ED-4574-8380-278BC91166E7}">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There are two types you need to know: 1) hidden layer activations, and 2) output activations</a:t>
          </a:r>
        </a:p>
      </dsp:txBody>
      <dsp:txXfrm>
        <a:off x="870961" y="1886684"/>
        <a:ext cx="9035037" cy="754078"/>
      </dsp:txXfrm>
    </dsp:sp>
    <dsp:sp modelId="{9466D24A-59FB-4E59-8671-53C487C7C1B0}">
      <dsp:nvSpPr>
        <dsp:cNvPr id="0" name=""/>
        <dsp:cNvSpPr/>
      </dsp:nvSpPr>
      <dsp:spPr>
        <a:xfrm>
          <a:off x="0" y="2829283"/>
          <a:ext cx="9905999" cy="7540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796EC-B5BF-4CC9-874A-7D217D3977C5}">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464020-1567-459B-8978-EB5AE377E9B2}">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dirty="0"/>
            <a:t>Mimics the binary output of an actual neuron (on or off)</a:t>
          </a:r>
        </a:p>
      </dsp:txBody>
      <dsp:txXfrm>
        <a:off x="870961" y="2829283"/>
        <a:ext cx="9035037" cy="754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3DF10-45A0-A84B-9309-B24C6FBFB425}">
      <dsp:nvSpPr>
        <dsp:cNvPr id="0" name=""/>
        <dsp:cNvSpPr/>
      </dsp:nvSpPr>
      <dsp:spPr>
        <a:xfrm>
          <a:off x="1209" y="220821"/>
          <a:ext cx="4244391" cy="269518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67AE3E7-DB62-F24E-89FE-F3B19B83B746}">
      <dsp:nvSpPr>
        <dsp:cNvPr id="0" name=""/>
        <dsp:cNvSpPr/>
      </dsp:nvSpPr>
      <dsp:spPr>
        <a:xfrm>
          <a:off x="472808" y="668840"/>
          <a:ext cx="4244391" cy="26951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ReLU is great for training a network – but it does not work on the output layer!</a:t>
          </a:r>
        </a:p>
      </dsp:txBody>
      <dsp:txXfrm>
        <a:off x="551747" y="747779"/>
        <a:ext cx="4086513" cy="2537310"/>
      </dsp:txXfrm>
    </dsp:sp>
    <dsp:sp modelId="{4336448B-7308-724A-B28F-8EBB0D586620}">
      <dsp:nvSpPr>
        <dsp:cNvPr id="0" name=""/>
        <dsp:cNvSpPr/>
      </dsp:nvSpPr>
      <dsp:spPr>
        <a:xfrm>
          <a:off x="5188799" y="220821"/>
          <a:ext cx="4244391" cy="269518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1BD88C0-91FE-3044-8E08-CC4AB01B7CBE}">
      <dsp:nvSpPr>
        <dsp:cNvPr id="0" name=""/>
        <dsp:cNvSpPr/>
      </dsp:nvSpPr>
      <dsp:spPr>
        <a:xfrm>
          <a:off x="5660398" y="668840"/>
          <a:ext cx="4244391" cy="26951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 different function is needed for the output layers that can allow us to understand what the network is “thinking” </a:t>
          </a:r>
        </a:p>
      </dsp:txBody>
      <dsp:txXfrm>
        <a:off x="5739337" y="747779"/>
        <a:ext cx="4086513" cy="2537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17520-BE08-184C-A21E-12EBD081D537}">
      <dsp:nvSpPr>
        <dsp:cNvPr id="0" name=""/>
        <dsp:cNvSpPr/>
      </dsp:nvSpPr>
      <dsp:spPr>
        <a:xfrm>
          <a:off x="773" y="0"/>
          <a:ext cx="3134320" cy="3142721"/>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dirty="0"/>
            <a:t>In order to train a model, we need to know if the model is accurate or not</a:t>
          </a:r>
        </a:p>
      </dsp:txBody>
      <dsp:txXfrm>
        <a:off x="773" y="1257088"/>
        <a:ext cx="3134320" cy="1885632"/>
      </dsp:txXfrm>
    </dsp:sp>
    <dsp:sp modelId="{70050379-76AA-B848-B998-B82BEEF87F88}">
      <dsp:nvSpPr>
        <dsp:cNvPr id="0" name=""/>
        <dsp:cNvSpPr/>
      </dsp:nvSpPr>
      <dsp:spPr>
        <a:xfrm>
          <a:off x="773"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3" y="0"/>
        <a:ext cx="3134320" cy="1257088"/>
      </dsp:txXfrm>
    </dsp:sp>
    <dsp:sp modelId="{81C4FBDE-9380-9F4A-B46D-FC740148F803}">
      <dsp:nvSpPr>
        <dsp:cNvPr id="0" name=""/>
        <dsp:cNvSpPr/>
      </dsp:nvSpPr>
      <dsp:spPr>
        <a:xfrm>
          <a:off x="3385839" y="0"/>
          <a:ext cx="3134320" cy="3142721"/>
        </a:xfrm>
        <a:prstGeom prst="rect">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w="9525" cap="flat" cmpd="sng" algn="ctr">
          <a:solidFill>
            <a:schemeClr val="accent2">
              <a:hueOff val="-734515"/>
              <a:satOff val="-16247"/>
              <a:lumOff val="-323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a:t>To calculate the error of the model we use a technique called calculating network loss (it tells us how wrong or right the network is)</a:t>
          </a:r>
        </a:p>
      </dsp:txBody>
      <dsp:txXfrm>
        <a:off x="3385839" y="1257088"/>
        <a:ext cx="3134320" cy="1885632"/>
      </dsp:txXfrm>
    </dsp:sp>
    <dsp:sp modelId="{96C555EA-A94F-9747-BEE8-243AFF254558}">
      <dsp:nvSpPr>
        <dsp:cNvPr id="0" name=""/>
        <dsp:cNvSpPr/>
      </dsp:nvSpPr>
      <dsp:spPr>
        <a:xfrm>
          <a:off x="3385839"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85839" y="0"/>
        <a:ext cx="3134320" cy="1257088"/>
      </dsp:txXfrm>
    </dsp:sp>
    <dsp:sp modelId="{D723595A-FBC8-F340-91E2-D90980EF19CF}">
      <dsp:nvSpPr>
        <dsp:cNvPr id="0" name=""/>
        <dsp:cNvSpPr/>
      </dsp:nvSpPr>
      <dsp:spPr>
        <a:xfrm>
          <a:off x="6770905" y="0"/>
          <a:ext cx="3134320" cy="3142721"/>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889000">
            <a:lnSpc>
              <a:spcPct val="90000"/>
            </a:lnSpc>
            <a:spcBef>
              <a:spcPct val="0"/>
            </a:spcBef>
            <a:spcAft>
              <a:spcPct val="35000"/>
            </a:spcAft>
            <a:buNone/>
          </a:pPr>
          <a:r>
            <a:rPr lang="en-US" sz="2000" kern="1200" dirty="0"/>
            <a:t>To calculate loss we first need a loss function that can tell us how far off the network is from the correct values</a:t>
          </a:r>
        </a:p>
      </dsp:txBody>
      <dsp:txXfrm>
        <a:off x="6770905" y="1257088"/>
        <a:ext cx="3134320" cy="1885632"/>
      </dsp:txXfrm>
    </dsp:sp>
    <dsp:sp modelId="{2D0209A0-680B-8341-BE80-CCE332A78669}">
      <dsp:nvSpPr>
        <dsp:cNvPr id="0" name=""/>
        <dsp:cNvSpPr/>
      </dsp:nvSpPr>
      <dsp:spPr>
        <a:xfrm>
          <a:off x="6770905" y="0"/>
          <a:ext cx="3134320" cy="125708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70905" y="0"/>
        <a:ext cx="3134320" cy="1257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F114F-E921-462D-AD79-FBC35CC25122}">
      <dsp:nvSpPr>
        <dsp:cNvPr id="0" name=""/>
        <dsp:cNvSpPr/>
      </dsp:nvSpPr>
      <dsp:spPr>
        <a:xfrm>
          <a:off x="0" y="1487"/>
          <a:ext cx="9905999" cy="75407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F43C8-93BE-4E76-B43D-364BDE0B6FFE}">
      <dsp:nvSpPr>
        <dsp:cNvPr id="0" name=""/>
        <dsp:cNvSpPr/>
      </dsp:nvSpPr>
      <dsp:spPr>
        <a:xfrm>
          <a:off x="228108" y="171155"/>
          <a:ext cx="414743" cy="414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CAD42F-615F-4E84-8BF6-B77E3606A1D0}">
      <dsp:nvSpPr>
        <dsp:cNvPr id="0" name=""/>
        <dsp:cNvSpPr/>
      </dsp:nvSpPr>
      <dsp:spPr>
        <a:xfrm>
          <a:off x="870961" y="1487"/>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reviewed our work from the previous session on creating individual neurons</a:t>
          </a:r>
        </a:p>
      </dsp:txBody>
      <dsp:txXfrm>
        <a:off x="870961" y="1487"/>
        <a:ext cx="9035037" cy="754078"/>
      </dsp:txXfrm>
    </dsp:sp>
    <dsp:sp modelId="{F2180777-5D3E-4516-AF53-F177141814EC}">
      <dsp:nvSpPr>
        <dsp:cNvPr id="0" name=""/>
        <dsp:cNvSpPr/>
      </dsp:nvSpPr>
      <dsp:spPr>
        <a:xfrm>
          <a:off x="0" y="944086"/>
          <a:ext cx="9905999" cy="75407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D6868-C65B-4036-B8F6-BE0AF3E4F9C9}">
      <dsp:nvSpPr>
        <dsp:cNvPr id="0" name=""/>
        <dsp:cNvSpPr/>
      </dsp:nvSpPr>
      <dsp:spPr>
        <a:xfrm>
          <a:off x="228108" y="1113754"/>
          <a:ext cx="414743" cy="414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7BF9F2-884A-42C5-A031-9FA80F338B3E}">
      <dsp:nvSpPr>
        <dsp:cNvPr id="0" name=""/>
        <dsp:cNvSpPr/>
      </dsp:nvSpPr>
      <dsp:spPr>
        <a:xfrm>
          <a:off x="870961" y="944086"/>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learned how to stack neurons into usable layers</a:t>
          </a:r>
        </a:p>
      </dsp:txBody>
      <dsp:txXfrm>
        <a:off x="870961" y="944086"/>
        <a:ext cx="9035037" cy="754078"/>
      </dsp:txXfrm>
    </dsp:sp>
    <dsp:sp modelId="{BA951C6B-2CC3-42CB-90B6-A73AD1E6F6B9}">
      <dsp:nvSpPr>
        <dsp:cNvPr id="0" name=""/>
        <dsp:cNvSpPr/>
      </dsp:nvSpPr>
      <dsp:spPr>
        <a:xfrm>
          <a:off x="0" y="1886684"/>
          <a:ext cx="9905999" cy="75407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CECC3-E89D-4888-AC40-F8D5C9329626}">
      <dsp:nvSpPr>
        <dsp:cNvPr id="0" name=""/>
        <dsp:cNvSpPr/>
      </dsp:nvSpPr>
      <dsp:spPr>
        <a:xfrm>
          <a:off x="228108" y="2056352"/>
          <a:ext cx="414743" cy="414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844B26-8063-4F1F-980D-8FE6F2AD439E}">
      <dsp:nvSpPr>
        <dsp:cNvPr id="0" name=""/>
        <dsp:cNvSpPr/>
      </dsp:nvSpPr>
      <dsp:spPr>
        <a:xfrm>
          <a:off x="870961" y="1886684"/>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learned about activation functions and about how ReLU can be used to approximate complex functions (think about the Sine wave example)</a:t>
          </a:r>
        </a:p>
      </dsp:txBody>
      <dsp:txXfrm>
        <a:off x="870961" y="1886684"/>
        <a:ext cx="9035037" cy="754078"/>
      </dsp:txXfrm>
    </dsp:sp>
    <dsp:sp modelId="{CC8F8C2F-1B66-4BAF-81EC-8DE20E1EFA6B}">
      <dsp:nvSpPr>
        <dsp:cNvPr id="0" name=""/>
        <dsp:cNvSpPr/>
      </dsp:nvSpPr>
      <dsp:spPr>
        <a:xfrm>
          <a:off x="0" y="2829283"/>
          <a:ext cx="9905999" cy="75407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25FF1-82E0-4A07-8A13-44DAC36F71B4}">
      <dsp:nvSpPr>
        <dsp:cNvPr id="0" name=""/>
        <dsp:cNvSpPr/>
      </dsp:nvSpPr>
      <dsp:spPr>
        <a:xfrm>
          <a:off x="228108" y="2998951"/>
          <a:ext cx="414743" cy="414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94721F-3D35-4C5D-B62B-E3AD9D0601D6}">
      <dsp:nvSpPr>
        <dsp:cNvPr id="0" name=""/>
        <dsp:cNvSpPr/>
      </dsp:nvSpPr>
      <dsp:spPr>
        <a:xfrm>
          <a:off x="870961" y="2829283"/>
          <a:ext cx="9035037" cy="75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07" tIns="79807" rIns="79807" bIns="79807" numCol="1" spcCol="1270" anchor="ctr" anchorCtr="0">
          <a:noAutofit/>
        </a:bodyPr>
        <a:lstStyle/>
        <a:p>
          <a:pPr marL="0" lvl="0" indent="0" algn="l" defTabSz="977900">
            <a:lnSpc>
              <a:spcPct val="90000"/>
            </a:lnSpc>
            <a:spcBef>
              <a:spcPct val="0"/>
            </a:spcBef>
            <a:spcAft>
              <a:spcPct val="35000"/>
            </a:spcAft>
            <a:buNone/>
          </a:pPr>
          <a:r>
            <a:rPr lang="en-US" sz="2200" kern="1200"/>
            <a:t>We finished by discussing loss functions and how they can be used to figure out the error of our network which will help us train it better in the future!</a:t>
          </a:r>
        </a:p>
      </dsp:txBody>
      <dsp:txXfrm>
        <a:off x="870961" y="2829283"/>
        <a:ext cx="9035037" cy="7540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1E62C-13D8-F94D-A2DB-62B49036CECF}" type="datetimeFigureOut">
              <a:rPr lang="en-US" smtClean="0"/>
              <a:t>10/23/22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A5310-BFB4-9C4D-901E-13A6F8069491}" type="slidenum">
              <a:rPr lang="en-US" smtClean="0"/>
              <a:t>‹#›</a:t>
            </a:fld>
            <a:endParaRPr lang="en-US"/>
          </a:p>
        </p:txBody>
      </p:sp>
    </p:spTree>
    <p:extLst>
      <p:ext uri="{BB962C8B-B14F-4D97-AF65-F5344CB8AC3E}">
        <p14:creationId xmlns:p14="http://schemas.microsoft.com/office/powerpoint/2010/main" val="170991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Neural Networks or Artificial Neural Networks (will be using the term Neural Networks, but they are interchangeable)</a:t>
            </a:r>
          </a:p>
          <a:p>
            <a:pPr marL="171450" indent="-171450">
              <a:buFontTx/>
              <a:buChar char="-"/>
            </a:pPr>
            <a:endParaRPr lang="en-US" dirty="0"/>
          </a:p>
          <a:p>
            <a:pPr marL="171450" indent="-171450">
              <a:buFontTx/>
              <a:buChar char="-"/>
            </a:pPr>
            <a:r>
              <a:rPr lang="en-US" dirty="0"/>
              <a:t>First proposed by Warren McCulloch and Walter Pitts in 1944 who were Cognitive Scientists at the University of Chicago and later moved to MIT to start their Cog Sci Lab</a:t>
            </a:r>
          </a:p>
          <a:p>
            <a:pPr marL="171450" indent="-171450">
              <a:buFontTx/>
              <a:buChar char="-"/>
            </a:pPr>
            <a:r>
              <a:rPr lang="en-US" dirty="0"/>
              <a:t>Neural Networks originated in the 1940s, but nobody could figure out how to train them until nearly 20 years later when backpropagation was invented (something we will get into in the next meeting time)</a:t>
            </a:r>
          </a:p>
          <a:p>
            <a:pPr marL="628650" lvl="1" indent="-171450">
              <a:buFontTx/>
              <a:buChar char="-"/>
            </a:pPr>
            <a:r>
              <a:rPr lang="en-US" dirty="0"/>
              <a:t>Basically, it was only a theory that people thought could be really useful, but nobody could figure out how to implement the theory (computers weren’t powerful enough anyway)</a:t>
            </a:r>
          </a:p>
          <a:p>
            <a:pPr marL="171450" indent="-171450">
              <a:buFontTx/>
              <a:buChar char="-"/>
            </a:pPr>
            <a:r>
              <a:rPr lang="en-US" dirty="0"/>
              <a:t>Neural networks took until nearly 2010 before they started to become popular (this is when they started to win competitions against actual humans)</a:t>
            </a:r>
          </a:p>
          <a:p>
            <a:pPr marL="171450" indent="-171450">
              <a:buFontTx/>
              <a:buChar char="-"/>
            </a:pPr>
            <a:r>
              <a:rPr lang="en-US" dirty="0"/>
              <a:t>McCulloch and Pitts built on ideas from Alan Turing’s book “On Computable Numbers” and demonstrated how brain functions could be described in the context of formal mathematics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7</a:t>
            </a:fld>
            <a:endParaRPr lang="en-US"/>
          </a:p>
        </p:txBody>
      </p:sp>
    </p:spTree>
    <p:extLst>
      <p:ext uri="{BB962C8B-B14F-4D97-AF65-F5344CB8AC3E}">
        <p14:creationId xmlns:p14="http://schemas.microsoft.com/office/powerpoint/2010/main" val="2307056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there only one array of inputs? Why doesn’t the second layer have inputs? </a:t>
            </a:r>
          </a:p>
        </p:txBody>
      </p:sp>
      <p:sp>
        <p:nvSpPr>
          <p:cNvPr id="4" name="Slide Number Placeholder 3"/>
          <p:cNvSpPr>
            <a:spLocks noGrp="1"/>
          </p:cNvSpPr>
          <p:nvPr>
            <p:ph type="sldNum" sz="quarter" idx="5"/>
          </p:nvPr>
        </p:nvSpPr>
        <p:spPr/>
        <p:txBody>
          <a:bodyPr/>
          <a:lstStyle/>
          <a:p>
            <a:fld id="{957A5310-BFB4-9C4D-901E-13A6F8069491}" type="slidenum">
              <a:rPr lang="en-US" smtClean="0"/>
              <a:t>16</a:t>
            </a:fld>
            <a:endParaRPr lang="en-US"/>
          </a:p>
        </p:txBody>
      </p:sp>
    </p:spTree>
    <p:extLst>
      <p:ext uri="{BB962C8B-B14F-4D97-AF65-F5344CB8AC3E}">
        <p14:creationId xmlns:p14="http://schemas.microsoft.com/office/powerpoint/2010/main" val="308193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17</a:t>
            </a:fld>
            <a:endParaRPr lang="en-US"/>
          </a:p>
        </p:txBody>
      </p:sp>
    </p:spTree>
    <p:extLst>
      <p:ext uri="{BB962C8B-B14F-4D97-AF65-F5344CB8AC3E}">
        <p14:creationId xmlns:p14="http://schemas.microsoft.com/office/powerpoint/2010/main" val="403811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22</a:t>
            </a:fld>
            <a:endParaRPr lang="en-US"/>
          </a:p>
        </p:txBody>
      </p:sp>
    </p:spTree>
    <p:extLst>
      <p:ext uri="{BB962C8B-B14F-4D97-AF65-F5344CB8AC3E}">
        <p14:creationId xmlns:p14="http://schemas.microsoft.com/office/powerpoint/2010/main" val="1397165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binary step function outputs 1 for values greater than or equal 0, and 0 for values less than 0</a:t>
            </a:r>
          </a:p>
          <a:p>
            <a:endParaRPr lang="en-US" dirty="0"/>
          </a:p>
          <a:p>
            <a:r>
              <a:rPr lang="en-US" dirty="0"/>
              <a:t>In the past this activation function would often be applied to hidden layers, but is not really used anymore because there are now better options for hidden layers</a:t>
            </a:r>
          </a:p>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23</a:t>
            </a:fld>
            <a:endParaRPr lang="en-US"/>
          </a:p>
        </p:txBody>
      </p:sp>
    </p:spTree>
    <p:extLst>
      <p:ext uri="{BB962C8B-B14F-4D97-AF65-F5344CB8AC3E}">
        <p14:creationId xmlns:p14="http://schemas.microsoft.com/office/powerpoint/2010/main" val="1788097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would often be applied to a regression type neural network in the output layer </a:t>
            </a:r>
          </a:p>
          <a:p>
            <a:endParaRPr lang="en-US" dirty="0"/>
          </a:p>
          <a:p>
            <a:r>
              <a:rPr lang="en-US" dirty="0"/>
              <a:t>Regression models output numbers instead of classifications</a:t>
            </a:r>
          </a:p>
          <a:p>
            <a:endParaRPr lang="en-US" dirty="0"/>
          </a:p>
          <a:p>
            <a:r>
              <a:rPr lang="en-US" dirty="0"/>
              <a:t>This means that while some models might output a choice (like cat or dog) this model outputs a number, often representing a probability or it could be something like the predicted price for a house based on the number of bedrooms it has or something like that </a:t>
            </a:r>
          </a:p>
        </p:txBody>
      </p:sp>
      <p:sp>
        <p:nvSpPr>
          <p:cNvPr id="4" name="Slide Number Placeholder 3"/>
          <p:cNvSpPr>
            <a:spLocks noGrp="1"/>
          </p:cNvSpPr>
          <p:nvPr>
            <p:ph type="sldNum" sz="quarter" idx="5"/>
          </p:nvPr>
        </p:nvSpPr>
        <p:spPr/>
        <p:txBody>
          <a:bodyPr/>
          <a:lstStyle/>
          <a:p>
            <a:fld id="{957A5310-BFB4-9C4D-901E-13A6F8069491}" type="slidenum">
              <a:rPr lang="en-US" smtClean="0"/>
              <a:t>24</a:t>
            </a:fld>
            <a:endParaRPr lang="en-US"/>
          </a:p>
        </p:txBody>
      </p:sp>
    </p:spTree>
    <p:extLst>
      <p:ext uri="{BB962C8B-B14F-4D97-AF65-F5344CB8AC3E}">
        <p14:creationId xmlns:p14="http://schemas.microsoft.com/office/powerpoint/2010/main" val="19876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Sigmoid functions give you better information about what is actually happening in the network because they can output floating point numbers, not just 0’s and 1’s, so you can see the actual impact that a data point might be having on the output of your network</a:t>
            </a:r>
          </a:p>
          <a:p>
            <a:endParaRPr lang="en-US" dirty="0"/>
          </a:p>
          <a:p>
            <a:r>
              <a:rPr lang="en-US" dirty="0"/>
              <a:t>Values less than 0.5 are returned as negative numbers, while numbers greater than or equal to 0.5 are returned as positive values</a:t>
            </a:r>
          </a:p>
          <a:p>
            <a:endParaRPr lang="en-US" dirty="0"/>
          </a:p>
          <a:p>
            <a:r>
              <a:rPr lang="en-US" dirty="0"/>
              <a:t>One of the other nice things about this function is that it is completely reversible, meaning that you can restore a network to a previous step if something bad occurs in the training process</a:t>
            </a:r>
          </a:p>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25</a:t>
            </a:fld>
            <a:endParaRPr lang="en-US"/>
          </a:p>
        </p:txBody>
      </p:sp>
    </p:spTree>
    <p:extLst>
      <p:ext uri="{BB962C8B-B14F-4D97-AF65-F5344CB8AC3E}">
        <p14:creationId xmlns:p14="http://schemas.microsoft.com/office/powerpoint/2010/main" val="1055879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returns a 0 for values less than 0, and a linear output for values greater than 0 (y = x)</a:t>
            </a:r>
          </a:p>
          <a:p>
            <a:endParaRPr lang="en-US" dirty="0"/>
          </a:p>
          <a:p>
            <a:r>
              <a:rPr lang="en-US" dirty="0"/>
              <a:t>It is simpler than sigmoid, easier to calculate, and is currently the most popular activation function used by machine learning engineers and data scientists</a:t>
            </a:r>
          </a:p>
          <a:p>
            <a:endParaRPr lang="en-US" dirty="0"/>
          </a:p>
          <a:p>
            <a:r>
              <a:rPr lang="en-US" dirty="0"/>
              <a:t>It is as close to being linear as possible, without actually being linear (due to values less than 0 being treated as 0)</a:t>
            </a:r>
          </a:p>
          <a:p>
            <a:endParaRPr lang="en-US" dirty="0"/>
          </a:p>
          <a:p>
            <a:r>
              <a:rPr lang="en-US" dirty="0"/>
              <a:t>While Sigmoid is not difficult to compute, the time savings of </a:t>
            </a:r>
            <a:r>
              <a:rPr lang="en-US" dirty="0" err="1"/>
              <a:t>ReLU</a:t>
            </a:r>
            <a:r>
              <a:rPr lang="en-US" dirty="0"/>
              <a:t> really add up when it is being computed millions or billions of times to train a model </a:t>
            </a:r>
          </a:p>
        </p:txBody>
      </p:sp>
      <p:sp>
        <p:nvSpPr>
          <p:cNvPr id="4" name="Slide Number Placeholder 3"/>
          <p:cNvSpPr>
            <a:spLocks noGrp="1"/>
          </p:cNvSpPr>
          <p:nvPr>
            <p:ph type="sldNum" sz="quarter" idx="5"/>
          </p:nvPr>
        </p:nvSpPr>
        <p:spPr/>
        <p:txBody>
          <a:bodyPr/>
          <a:lstStyle/>
          <a:p>
            <a:fld id="{957A5310-BFB4-9C4D-901E-13A6F8069491}" type="slidenum">
              <a:rPr lang="en-US" smtClean="0"/>
              <a:t>26</a:t>
            </a:fld>
            <a:endParaRPr lang="en-US"/>
          </a:p>
        </p:txBody>
      </p:sp>
    </p:spTree>
    <p:extLst>
      <p:ext uri="{BB962C8B-B14F-4D97-AF65-F5344CB8AC3E}">
        <p14:creationId xmlns:p14="http://schemas.microsoft.com/office/powerpoint/2010/main" val="340878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ReLU</a:t>
            </a:r>
            <a:r>
              <a:rPr lang="en-US" dirty="0"/>
              <a:t> is actually (maybe obviously) very easy to implement and use in our code!</a:t>
            </a:r>
          </a:p>
          <a:p>
            <a:endParaRPr lang="en-US" dirty="0"/>
          </a:p>
          <a:p>
            <a:r>
              <a:rPr lang="en-US" dirty="0"/>
              <a:t>It’s basically just an if statement that checks if the value is greater than 0 </a:t>
            </a:r>
          </a:p>
        </p:txBody>
      </p:sp>
      <p:sp>
        <p:nvSpPr>
          <p:cNvPr id="4" name="Slide Number Placeholder 3"/>
          <p:cNvSpPr>
            <a:spLocks noGrp="1"/>
          </p:cNvSpPr>
          <p:nvPr>
            <p:ph type="sldNum" sz="quarter" idx="5"/>
          </p:nvPr>
        </p:nvSpPr>
        <p:spPr/>
        <p:txBody>
          <a:bodyPr/>
          <a:lstStyle/>
          <a:p>
            <a:fld id="{957A5310-BFB4-9C4D-901E-13A6F8069491}" type="slidenum">
              <a:rPr lang="en-US" smtClean="0"/>
              <a:t>27</a:t>
            </a:fld>
            <a:endParaRPr lang="en-US"/>
          </a:p>
        </p:txBody>
      </p:sp>
    </p:spTree>
    <p:extLst>
      <p:ext uri="{BB962C8B-B14F-4D97-AF65-F5344CB8AC3E}">
        <p14:creationId xmlns:p14="http://schemas.microsoft.com/office/powerpoint/2010/main" val="46105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 by bit, as we are training the function, we can adjust the output of our neurons to match the input labels</a:t>
            </a:r>
          </a:p>
        </p:txBody>
      </p:sp>
      <p:sp>
        <p:nvSpPr>
          <p:cNvPr id="4" name="Slide Number Placeholder 3"/>
          <p:cNvSpPr>
            <a:spLocks noGrp="1"/>
          </p:cNvSpPr>
          <p:nvPr>
            <p:ph type="sldNum" sz="quarter" idx="5"/>
          </p:nvPr>
        </p:nvSpPr>
        <p:spPr/>
        <p:txBody>
          <a:bodyPr/>
          <a:lstStyle/>
          <a:p>
            <a:fld id="{957A5310-BFB4-9C4D-901E-13A6F8069491}" type="slidenum">
              <a:rPr lang="en-US" smtClean="0"/>
              <a:t>30</a:t>
            </a:fld>
            <a:endParaRPr lang="en-US"/>
          </a:p>
        </p:txBody>
      </p:sp>
    </p:spTree>
    <p:extLst>
      <p:ext uri="{BB962C8B-B14F-4D97-AF65-F5344CB8AC3E}">
        <p14:creationId xmlns:p14="http://schemas.microsoft.com/office/powerpoint/2010/main" val="1352846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from the previous slide is repeated for every neuron, and eventually we can fit y = sin(x)</a:t>
            </a:r>
          </a:p>
        </p:txBody>
      </p:sp>
      <p:sp>
        <p:nvSpPr>
          <p:cNvPr id="4" name="Slide Number Placeholder 3"/>
          <p:cNvSpPr>
            <a:spLocks noGrp="1"/>
          </p:cNvSpPr>
          <p:nvPr>
            <p:ph type="sldNum" sz="quarter" idx="5"/>
          </p:nvPr>
        </p:nvSpPr>
        <p:spPr/>
        <p:txBody>
          <a:bodyPr/>
          <a:lstStyle/>
          <a:p>
            <a:fld id="{957A5310-BFB4-9C4D-901E-13A6F8069491}" type="slidenum">
              <a:rPr lang="en-US" smtClean="0"/>
              <a:t>31</a:t>
            </a:fld>
            <a:endParaRPr lang="en-US"/>
          </a:p>
        </p:txBody>
      </p:sp>
    </p:spTree>
    <p:extLst>
      <p:ext uri="{BB962C8B-B14F-4D97-AF65-F5344CB8AC3E}">
        <p14:creationId xmlns:p14="http://schemas.microsoft.com/office/powerpoint/2010/main" val="4256221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 biological neuron might have dendrites and cell bodies for processing inputs, a neural network relies upon mathematical functions to handle the same processes</a:t>
            </a:r>
          </a:p>
        </p:txBody>
      </p:sp>
      <p:sp>
        <p:nvSpPr>
          <p:cNvPr id="4" name="Slide Number Placeholder 3"/>
          <p:cNvSpPr>
            <a:spLocks noGrp="1"/>
          </p:cNvSpPr>
          <p:nvPr>
            <p:ph type="sldNum" sz="quarter" idx="5"/>
          </p:nvPr>
        </p:nvSpPr>
        <p:spPr/>
        <p:txBody>
          <a:bodyPr/>
          <a:lstStyle/>
          <a:p>
            <a:fld id="{D500C967-6190-CE44-97C7-AC012199FF4D}" type="slidenum">
              <a:rPr lang="en-US" smtClean="0"/>
              <a:t>8</a:t>
            </a:fld>
            <a:endParaRPr lang="en-US"/>
          </a:p>
        </p:txBody>
      </p:sp>
    </p:spTree>
    <p:extLst>
      <p:ext uri="{BB962C8B-B14F-4D97-AF65-F5344CB8AC3E}">
        <p14:creationId xmlns:p14="http://schemas.microsoft.com/office/powerpoint/2010/main" val="2474200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just how much better </a:t>
            </a:r>
            <a:r>
              <a:rPr lang="en-US" dirty="0" err="1"/>
              <a:t>ReLU</a:t>
            </a:r>
            <a:r>
              <a:rPr lang="en-US" dirty="0"/>
              <a:t> is at fitting a nonlinear line than a typical linear activation would be (y = x)</a:t>
            </a:r>
          </a:p>
          <a:p>
            <a:endParaRPr lang="en-US" dirty="0"/>
          </a:p>
          <a:p>
            <a:r>
              <a:rPr lang="en-US" dirty="0"/>
              <a:t>Remember the linear activation from earlier? It is almost useless compared to </a:t>
            </a:r>
            <a:r>
              <a:rPr lang="en-US" dirty="0" err="1"/>
              <a:t>ReLU</a:t>
            </a:r>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32</a:t>
            </a:fld>
            <a:endParaRPr lang="en-US"/>
          </a:p>
        </p:txBody>
      </p:sp>
    </p:spTree>
    <p:extLst>
      <p:ext uri="{BB962C8B-B14F-4D97-AF65-F5344CB8AC3E}">
        <p14:creationId xmlns:p14="http://schemas.microsoft.com/office/powerpoint/2010/main" val="277516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need to know about </a:t>
            </a:r>
            <a:r>
              <a:rPr lang="en-US" dirty="0" err="1"/>
              <a:t>Softmax</a:t>
            </a:r>
            <a:r>
              <a:rPr lang="en-US" dirty="0"/>
              <a:t> is that it works on the output layer and through it’s equation creates a probability distribution.</a:t>
            </a:r>
          </a:p>
          <a:p>
            <a:endParaRPr lang="en-US" dirty="0"/>
          </a:p>
          <a:p>
            <a:r>
              <a:rPr lang="en-US" dirty="0"/>
              <a:t>Each output neuron in the final layer of the neural network represents a prediction, </a:t>
            </a:r>
            <a:r>
              <a:rPr lang="en-US" dirty="0" err="1"/>
              <a:t>softmax</a:t>
            </a:r>
            <a:r>
              <a:rPr lang="en-US" dirty="0"/>
              <a:t> will help us determine which prediction the network thinks is most likely. </a:t>
            </a:r>
          </a:p>
        </p:txBody>
      </p:sp>
      <p:sp>
        <p:nvSpPr>
          <p:cNvPr id="4" name="Slide Number Placeholder 3"/>
          <p:cNvSpPr>
            <a:spLocks noGrp="1"/>
          </p:cNvSpPr>
          <p:nvPr>
            <p:ph type="sldNum" sz="quarter" idx="5"/>
          </p:nvPr>
        </p:nvSpPr>
        <p:spPr/>
        <p:txBody>
          <a:bodyPr/>
          <a:lstStyle/>
          <a:p>
            <a:fld id="{957A5310-BFB4-9C4D-901E-13A6F8069491}" type="slidenum">
              <a:rPr lang="en-US" smtClean="0"/>
              <a:t>34</a:t>
            </a:fld>
            <a:endParaRPr lang="en-US"/>
          </a:p>
        </p:txBody>
      </p:sp>
    </p:spTree>
    <p:extLst>
      <p:ext uri="{BB962C8B-B14F-4D97-AF65-F5344CB8AC3E}">
        <p14:creationId xmlns:p14="http://schemas.microsoft.com/office/powerpoint/2010/main" val="22879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different loss functions that you can learn and use, but we will only focus on categorical cross entropy loss to keep things a little more simple</a:t>
            </a:r>
          </a:p>
          <a:p>
            <a:endParaRPr lang="en-US" dirty="0"/>
          </a:p>
          <a:p>
            <a:r>
              <a:rPr lang="en-US" dirty="0"/>
              <a:t>Categorical cross entropy is great for models that use </a:t>
            </a:r>
            <a:r>
              <a:rPr lang="en-US" dirty="0" err="1"/>
              <a:t>softmax</a:t>
            </a:r>
            <a:r>
              <a:rPr lang="en-US" dirty="0"/>
              <a:t> as their final layer (normal for classification models)</a:t>
            </a:r>
          </a:p>
          <a:p>
            <a:endParaRPr lang="en-US" dirty="0"/>
          </a:p>
          <a:p>
            <a:r>
              <a:rPr lang="en-US" dirty="0"/>
              <a:t>CCE is also incredibly common as a loss function, and it is very simple to implement </a:t>
            </a:r>
          </a:p>
          <a:p>
            <a:endParaRPr lang="en-US" dirty="0"/>
          </a:p>
          <a:p>
            <a:r>
              <a:rPr lang="en-US" dirty="0"/>
              <a:t>In the above equation, L-sub </a:t>
            </a:r>
            <a:r>
              <a:rPr lang="en-US" dirty="0" err="1"/>
              <a:t>i</a:t>
            </a:r>
            <a:r>
              <a:rPr lang="en-US" dirty="0"/>
              <a:t> denotes sample loss value, </a:t>
            </a:r>
            <a:r>
              <a:rPr lang="en-US" dirty="0" err="1"/>
              <a:t>i</a:t>
            </a:r>
            <a:r>
              <a:rPr lang="en-US" dirty="0"/>
              <a:t> is the </a:t>
            </a:r>
            <a:r>
              <a:rPr lang="en-US" dirty="0" err="1"/>
              <a:t>i-th</a:t>
            </a:r>
            <a:r>
              <a:rPr lang="en-US" dirty="0"/>
              <a:t> sample of the data set, and k is the index of the label that corresponds to </a:t>
            </a:r>
            <a:r>
              <a:rPr lang="en-US" dirty="0" err="1"/>
              <a:t>i-th</a:t>
            </a:r>
            <a:r>
              <a:rPr lang="en-US" dirty="0"/>
              <a:t> sample</a:t>
            </a:r>
          </a:p>
          <a:p>
            <a:endParaRPr lang="en-US" dirty="0"/>
          </a:p>
          <a:p>
            <a:r>
              <a:rPr lang="en-US" dirty="0"/>
              <a:t>Finally, y-hat denotes the predicted value </a:t>
            </a:r>
          </a:p>
        </p:txBody>
      </p:sp>
      <p:sp>
        <p:nvSpPr>
          <p:cNvPr id="4" name="Slide Number Placeholder 3"/>
          <p:cNvSpPr>
            <a:spLocks noGrp="1"/>
          </p:cNvSpPr>
          <p:nvPr>
            <p:ph type="sldNum" sz="quarter" idx="5"/>
          </p:nvPr>
        </p:nvSpPr>
        <p:spPr/>
        <p:txBody>
          <a:bodyPr/>
          <a:lstStyle/>
          <a:p>
            <a:fld id="{957A5310-BFB4-9C4D-901E-13A6F8069491}" type="slidenum">
              <a:rPr lang="en-US" smtClean="0"/>
              <a:t>40</a:t>
            </a:fld>
            <a:endParaRPr lang="en-US"/>
          </a:p>
        </p:txBody>
      </p:sp>
    </p:spTree>
    <p:extLst>
      <p:ext uri="{BB962C8B-B14F-4D97-AF65-F5344CB8AC3E}">
        <p14:creationId xmlns:p14="http://schemas.microsoft.com/office/powerpoint/2010/main" val="260863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data set we have three types of data: blue dots, red dots, and green dots – we need to figure out which one is the most likely and then calculate how far off we were from the right answer</a:t>
            </a:r>
          </a:p>
          <a:p>
            <a:endParaRPr lang="en-US" dirty="0"/>
          </a:p>
          <a:p>
            <a:r>
              <a:rPr lang="en-US" dirty="0"/>
              <a:t>If our </a:t>
            </a:r>
            <a:r>
              <a:rPr lang="en-US" dirty="0" err="1"/>
              <a:t>softmax</a:t>
            </a:r>
            <a:r>
              <a:rPr lang="en-US" dirty="0"/>
              <a:t> output was 1 for any of the categories, we would say that is a perfect score and the network can no longer improve</a:t>
            </a:r>
          </a:p>
          <a:p>
            <a:endParaRPr lang="en-US" dirty="0"/>
          </a:p>
          <a:p>
            <a:r>
              <a:rPr lang="en-US" dirty="0"/>
              <a:t>We are trying to get our </a:t>
            </a:r>
            <a:r>
              <a:rPr lang="en-US" dirty="0" err="1"/>
              <a:t>softmax</a:t>
            </a:r>
            <a:r>
              <a:rPr lang="en-US" dirty="0"/>
              <a:t> output as close to one for one of the outputs as possible </a:t>
            </a:r>
          </a:p>
        </p:txBody>
      </p:sp>
      <p:sp>
        <p:nvSpPr>
          <p:cNvPr id="4" name="Slide Number Placeholder 3"/>
          <p:cNvSpPr>
            <a:spLocks noGrp="1"/>
          </p:cNvSpPr>
          <p:nvPr>
            <p:ph type="sldNum" sz="quarter" idx="5"/>
          </p:nvPr>
        </p:nvSpPr>
        <p:spPr/>
        <p:txBody>
          <a:bodyPr/>
          <a:lstStyle/>
          <a:p>
            <a:fld id="{957A5310-BFB4-9C4D-901E-13A6F8069491}" type="slidenum">
              <a:rPr lang="en-US" smtClean="0"/>
              <a:t>41</a:t>
            </a:fld>
            <a:endParaRPr lang="en-US"/>
          </a:p>
        </p:txBody>
      </p:sp>
    </p:spTree>
    <p:extLst>
      <p:ext uri="{BB962C8B-B14F-4D97-AF65-F5344CB8AC3E}">
        <p14:creationId xmlns:p14="http://schemas.microsoft.com/office/powerpoint/2010/main" val="132153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categorical cross entropy loss it’s actually really easy</a:t>
            </a:r>
          </a:p>
          <a:p>
            <a:endParaRPr lang="en-US" dirty="0"/>
          </a:p>
          <a:p>
            <a:r>
              <a:rPr lang="en-US" dirty="0"/>
              <a:t>We are basically just taking the log of the product we get from multiplying our </a:t>
            </a:r>
            <a:r>
              <a:rPr lang="en-US" dirty="0" err="1"/>
              <a:t>softmax</a:t>
            </a:r>
            <a:r>
              <a:rPr lang="en-US" dirty="0"/>
              <a:t> output with our target output!</a:t>
            </a:r>
          </a:p>
          <a:p>
            <a:endParaRPr lang="en-US" dirty="0"/>
          </a:p>
          <a:p>
            <a:r>
              <a:rPr lang="en-US" dirty="0"/>
              <a:t>There isn’t much to it! </a:t>
            </a:r>
          </a:p>
          <a:p>
            <a:endParaRPr lang="en-US" dirty="0"/>
          </a:p>
          <a:p>
            <a:r>
              <a:rPr lang="en-US" dirty="0"/>
              <a:t>Something you should know is that in application, cross-entropy loss will output a bigger loss when the confidence of the output is lower! (remember we get the confidence of our output from the probability distribution that is created by our </a:t>
            </a:r>
            <a:r>
              <a:rPr lang="en-US" dirty="0" err="1"/>
              <a:t>softmax</a:t>
            </a:r>
            <a:r>
              <a:rPr lang="en-US" dirty="0"/>
              <a:t> function)</a:t>
            </a:r>
          </a:p>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42</a:t>
            </a:fld>
            <a:endParaRPr lang="en-US"/>
          </a:p>
        </p:txBody>
      </p:sp>
    </p:spTree>
    <p:extLst>
      <p:ext uri="{BB962C8B-B14F-4D97-AF65-F5344CB8AC3E}">
        <p14:creationId xmlns:p14="http://schemas.microsoft.com/office/powerpoint/2010/main" val="3180767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row of outputs, we apply our loss function to the 0 index because the max value in our </a:t>
            </a:r>
            <a:r>
              <a:rPr lang="en-US" dirty="0" err="1"/>
              <a:t>Softmax</a:t>
            </a:r>
            <a:r>
              <a:rPr lang="en-US" dirty="0"/>
              <a:t> output occurs at the first index!</a:t>
            </a:r>
          </a:p>
          <a:p>
            <a:endParaRPr lang="en-US" dirty="0"/>
          </a:p>
          <a:p>
            <a:r>
              <a:rPr lang="en-US" dirty="0"/>
              <a:t>In our second and third rows we apply our loss function to the 2</a:t>
            </a:r>
            <a:r>
              <a:rPr lang="en-US" baseline="30000" dirty="0"/>
              <a:t>nd</a:t>
            </a:r>
            <a:r>
              <a:rPr lang="en-US" dirty="0"/>
              <a:t> index because that’s where the largest values are!</a:t>
            </a:r>
          </a:p>
        </p:txBody>
      </p:sp>
      <p:sp>
        <p:nvSpPr>
          <p:cNvPr id="4" name="Slide Number Placeholder 3"/>
          <p:cNvSpPr>
            <a:spLocks noGrp="1"/>
          </p:cNvSpPr>
          <p:nvPr>
            <p:ph type="sldNum" sz="quarter" idx="5"/>
          </p:nvPr>
        </p:nvSpPr>
        <p:spPr/>
        <p:txBody>
          <a:bodyPr/>
          <a:lstStyle/>
          <a:p>
            <a:fld id="{957A5310-BFB4-9C4D-901E-13A6F8069491}" type="slidenum">
              <a:rPr lang="en-US" smtClean="0"/>
              <a:t>43</a:t>
            </a:fld>
            <a:endParaRPr lang="en-US"/>
          </a:p>
        </p:txBody>
      </p:sp>
    </p:spTree>
    <p:extLst>
      <p:ext uri="{BB962C8B-B14F-4D97-AF65-F5344CB8AC3E}">
        <p14:creationId xmlns:p14="http://schemas.microsoft.com/office/powerpoint/2010/main" val="3189424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45</a:t>
            </a:fld>
            <a:endParaRPr lang="en-US"/>
          </a:p>
        </p:txBody>
      </p:sp>
    </p:spTree>
    <p:extLst>
      <p:ext uri="{BB962C8B-B14F-4D97-AF65-F5344CB8AC3E}">
        <p14:creationId xmlns:p14="http://schemas.microsoft.com/office/powerpoint/2010/main" val="2123784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have different layer types: </a:t>
            </a:r>
          </a:p>
          <a:p>
            <a:pPr marL="171450" indent="-171450">
              <a:buFontTx/>
              <a:buChar char="-"/>
            </a:pPr>
            <a:r>
              <a:rPr lang="en-US" dirty="0"/>
              <a:t>1) Input layers</a:t>
            </a:r>
          </a:p>
          <a:p>
            <a:pPr marL="171450" indent="-171450">
              <a:buFontTx/>
              <a:buChar char="-"/>
            </a:pPr>
            <a:r>
              <a:rPr lang="en-US" dirty="0"/>
              <a:t>2) Hidden layers</a:t>
            </a:r>
          </a:p>
          <a:p>
            <a:pPr marL="171450" indent="-171450">
              <a:buFontTx/>
              <a:buChar char="-"/>
            </a:pPr>
            <a:r>
              <a:rPr lang="en-US" dirty="0"/>
              <a:t>3) Output layers</a:t>
            </a:r>
          </a:p>
          <a:p>
            <a:pPr marL="171450" indent="-171450">
              <a:buFontTx/>
              <a:buChar char="-"/>
            </a:pPr>
            <a:endParaRPr lang="en-US" dirty="0"/>
          </a:p>
          <a:p>
            <a:pPr marL="171450" indent="-171450">
              <a:buFontTx/>
              <a:buChar char="-"/>
            </a:pPr>
            <a:r>
              <a:rPr lang="en-US" dirty="0"/>
              <a:t>Input layers is where data starts out in a neural network – it is given in its raw, unfiltered form before the network manipulates it </a:t>
            </a:r>
          </a:p>
          <a:p>
            <a:pPr marL="171450" indent="-171450">
              <a:buFontTx/>
              <a:buChar char="-"/>
            </a:pPr>
            <a:r>
              <a:rPr lang="en-US" dirty="0"/>
              <a:t>Hidden layers are inaccessible to the creator of the network – these layers are responsible for parsing the input data and manipulating it until the data makes sense</a:t>
            </a:r>
          </a:p>
          <a:p>
            <a:pPr marL="171450" indent="-171450">
              <a:buFontTx/>
              <a:buChar char="-"/>
            </a:pPr>
            <a:r>
              <a:rPr lang="en-US" dirty="0"/>
              <a:t>Output layers are where the perceived answer generated by the network is actually read from </a:t>
            </a:r>
          </a:p>
          <a:p>
            <a:pPr marL="628650" lvl="1" indent="-171450">
              <a:buFontTx/>
              <a:buChar char="-"/>
            </a:pPr>
            <a:r>
              <a:rPr lang="en-US" dirty="0"/>
              <a:t>If you are performing classification, say dogs and cats, then one neuron represents that the network thinks it found a dog, and the second neuron represents that it thinks it found a cat</a:t>
            </a:r>
          </a:p>
          <a:p>
            <a:pPr marL="628650" lvl="1" indent="-171450">
              <a:buFontTx/>
              <a:buChar char="-"/>
            </a:pPr>
            <a:endParaRPr lang="en-US" dirty="0"/>
          </a:p>
          <a:p>
            <a:pPr marL="628650" lvl="1" indent="-171450">
              <a:buFontTx/>
              <a:buChar char="-"/>
            </a:pPr>
            <a:r>
              <a:rPr lang="en-US" dirty="0"/>
              <a:t>This network featured above represents what we would call a fully connected neural network because each node in one layer is connected to every node in the previous and subsequent node layers. The output of each node, becomes the input for its connecting node until the output layer is reached.</a:t>
            </a:r>
          </a:p>
          <a:p>
            <a:pPr marL="628650" lvl="1" indent="-171450">
              <a:buFontTx/>
              <a:buChar char="-"/>
            </a:pPr>
            <a:endParaRPr lang="en-US" dirty="0"/>
          </a:p>
          <a:p>
            <a:pPr marL="628650" lvl="1" indent="-171450">
              <a:buFontTx/>
              <a:buChar char="-"/>
            </a:pPr>
            <a:r>
              <a:rPr lang="en-US" dirty="0"/>
              <a:t>There are many different types of neural networks including recursive neural networks (which is best used for time series data), convolutional neural networks (best used on images and videos – think Tesla self-driving cars), Long Short-Term Memory (LSTM) which are great at shorting long sequences of data</a:t>
            </a:r>
          </a:p>
          <a:p>
            <a:pPr marL="628650" lvl="1" indent="-171450">
              <a:buFontTx/>
              <a:buChar char="-"/>
            </a:pPr>
            <a:endParaRPr lang="en-US" dirty="0"/>
          </a:p>
          <a:p>
            <a:pPr marL="628650" lvl="1" indent="-171450">
              <a:buFontTx/>
              <a:buChar char="-"/>
            </a:pPr>
            <a:r>
              <a:rPr lang="en-US" dirty="0"/>
              <a:t>We will focus on simpler neural networks, like the one featured in this picture, to keep explanations a little bit simpler </a:t>
            </a:r>
          </a:p>
        </p:txBody>
      </p:sp>
      <p:sp>
        <p:nvSpPr>
          <p:cNvPr id="4" name="Slide Number Placeholder 3"/>
          <p:cNvSpPr>
            <a:spLocks noGrp="1"/>
          </p:cNvSpPr>
          <p:nvPr>
            <p:ph type="sldNum" sz="quarter" idx="5"/>
          </p:nvPr>
        </p:nvSpPr>
        <p:spPr/>
        <p:txBody>
          <a:bodyPr/>
          <a:lstStyle/>
          <a:p>
            <a:fld id="{D500C967-6190-CE44-97C7-AC012199FF4D}" type="slidenum">
              <a:rPr lang="en-US" smtClean="0"/>
              <a:t>9</a:t>
            </a:fld>
            <a:endParaRPr lang="en-US"/>
          </a:p>
        </p:txBody>
      </p:sp>
    </p:spTree>
    <p:extLst>
      <p:ext uri="{BB962C8B-B14F-4D97-AF65-F5344CB8AC3E}">
        <p14:creationId xmlns:p14="http://schemas.microsoft.com/office/powerpoint/2010/main" val="261249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just numbers! </a:t>
            </a:r>
          </a:p>
          <a:p>
            <a:endParaRPr lang="en-US" dirty="0"/>
          </a:p>
          <a:p>
            <a:r>
              <a:rPr lang="en-US" dirty="0"/>
              <a:t>They are composed of weight and bias and training a neural network is basically just the process of changing these numbers</a:t>
            </a:r>
          </a:p>
          <a:p>
            <a:r>
              <a:rPr lang="en-US" dirty="0"/>
              <a:t>using mathematical functions</a:t>
            </a:r>
          </a:p>
          <a:p>
            <a:endParaRPr lang="en-US" dirty="0"/>
          </a:p>
          <a:p>
            <a:r>
              <a:rPr lang="en-US" dirty="0"/>
              <a:t>As you increase the value of the weight, the slope will simply get steeper. If the weight is decreased, the slope will decrease</a:t>
            </a:r>
          </a:p>
          <a:p>
            <a:endParaRPr lang="en-US" dirty="0"/>
          </a:p>
          <a:p>
            <a:r>
              <a:rPr lang="en-US" dirty="0"/>
              <a:t>Similarly, if the weight is negated the slope will turn negative!</a:t>
            </a:r>
          </a:p>
        </p:txBody>
      </p:sp>
      <p:sp>
        <p:nvSpPr>
          <p:cNvPr id="4" name="Slide Number Placeholder 3"/>
          <p:cNvSpPr>
            <a:spLocks noGrp="1"/>
          </p:cNvSpPr>
          <p:nvPr>
            <p:ph type="sldNum" sz="quarter" idx="5"/>
          </p:nvPr>
        </p:nvSpPr>
        <p:spPr/>
        <p:txBody>
          <a:bodyPr/>
          <a:lstStyle/>
          <a:p>
            <a:fld id="{D500C967-6190-CE44-97C7-AC012199FF4D}" type="slidenum">
              <a:rPr lang="en-US" smtClean="0"/>
              <a:t>10</a:t>
            </a:fld>
            <a:endParaRPr lang="en-US"/>
          </a:p>
        </p:txBody>
      </p:sp>
    </p:spTree>
    <p:extLst>
      <p:ext uri="{BB962C8B-B14F-4D97-AF65-F5344CB8AC3E}">
        <p14:creationId xmlns:p14="http://schemas.microsoft.com/office/powerpoint/2010/main" val="386092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A5310-BFB4-9C4D-901E-13A6F8069491}" type="slidenum">
              <a:rPr lang="en-US" smtClean="0"/>
              <a:t>11</a:t>
            </a:fld>
            <a:endParaRPr lang="en-US"/>
          </a:p>
        </p:txBody>
      </p:sp>
    </p:spTree>
    <p:extLst>
      <p:ext uri="{BB962C8B-B14F-4D97-AF65-F5344CB8AC3E}">
        <p14:creationId xmlns:p14="http://schemas.microsoft.com/office/powerpoint/2010/main" val="196895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coding process we figured out how to efficiently calculated dot product and correctly transpose the weights layer so that it</a:t>
            </a:r>
          </a:p>
          <a:p>
            <a:r>
              <a:rPr lang="en-US" dirty="0"/>
              <a:t>Is the correct shape for multiplying with the inputs </a:t>
            </a:r>
          </a:p>
        </p:txBody>
      </p:sp>
      <p:sp>
        <p:nvSpPr>
          <p:cNvPr id="4" name="Slide Number Placeholder 3"/>
          <p:cNvSpPr>
            <a:spLocks noGrp="1"/>
          </p:cNvSpPr>
          <p:nvPr>
            <p:ph type="sldNum" sz="quarter" idx="5"/>
          </p:nvPr>
        </p:nvSpPr>
        <p:spPr/>
        <p:txBody>
          <a:bodyPr/>
          <a:lstStyle/>
          <a:p>
            <a:fld id="{957A5310-BFB4-9C4D-901E-13A6F8069491}" type="slidenum">
              <a:rPr lang="en-US" smtClean="0"/>
              <a:t>12</a:t>
            </a:fld>
            <a:endParaRPr lang="en-US"/>
          </a:p>
        </p:txBody>
      </p:sp>
    </p:spTree>
    <p:extLst>
      <p:ext uri="{BB962C8B-B14F-4D97-AF65-F5344CB8AC3E}">
        <p14:creationId xmlns:p14="http://schemas.microsoft.com/office/powerpoint/2010/main" val="1178508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talked about how we add more neurons to a layer, right? We just had to add a new weights and new inputs and we had new neurons?</a:t>
            </a:r>
          </a:p>
          <a:p>
            <a:endParaRPr lang="en-US" dirty="0"/>
          </a:p>
          <a:p>
            <a:r>
              <a:rPr lang="en-US" dirty="0"/>
              <a:t>But what if we want to add entire new layers of neurons to our existing network? </a:t>
            </a:r>
          </a:p>
        </p:txBody>
      </p:sp>
      <p:sp>
        <p:nvSpPr>
          <p:cNvPr id="4" name="Slide Number Placeholder 3"/>
          <p:cNvSpPr>
            <a:spLocks noGrp="1"/>
          </p:cNvSpPr>
          <p:nvPr>
            <p:ph type="sldNum" sz="quarter" idx="5"/>
          </p:nvPr>
        </p:nvSpPr>
        <p:spPr/>
        <p:txBody>
          <a:bodyPr/>
          <a:lstStyle/>
          <a:p>
            <a:fld id="{957A5310-BFB4-9C4D-901E-13A6F8069491}" type="slidenum">
              <a:rPr lang="en-US" smtClean="0"/>
              <a:t>13</a:t>
            </a:fld>
            <a:endParaRPr lang="en-US"/>
          </a:p>
        </p:txBody>
      </p:sp>
    </p:spTree>
    <p:extLst>
      <p:ext uri="{BB962C8B-B14F-4D97-AF65-F5344CB8AC3E}">
        <p14:creationId xmlns:p14="http://schemas.microsoft.com/office/powerpoint/2010/main" val="259097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hidden layers does the network have? Reminder: a parameter is a weight + bias combo (not individual neurons)</a:t>
            </a:r>
          </a:p>
        </p:txBody>
      </p:sp>
      <p:sp>
        <p:nvSpPr>
          <p:cNvPr id="4" name="Slide Number Placeholder 3"/>
          <p:cNvSpPr>
            <a:spLocks noGrp="1"/>
          </p:cNvSpPr>
          <p:nvPr>
            <p:ph type="sldNum" sz="quarter" idx="5"/>
          </p:nvPr>
        </p:nvSpPr>
        <p:spPr/>
        <p:txBody>
          <a:bodyPr/>
          <a:lstStyle/>
          <a:p>
            <a:fld id="{957A5310-BFB4-9C4D-901E-13A6F8069491}" type="slidenum">
              <a:rPr lang="en-US" smtClean="0"/>
              <a:t>14</a:t>
            </a:fld>
            <a:endParaRPr lang="en-US"/>
          </a:p>
        </p:txBody>
      </p:sp>
    </p:spTree>
    <p:extLst>
      <p:ext uri="{BB962C8B-B14F-4D97-AF65-F5344CB8AC3E}">
        <p14:creationId xmlns:p14="http://schemas.microsoft.com/office/powerpoint/2010/main" val="374870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coding process we figured out how to efficiently calculated dot product and correctly transpose the weights layer so that it</a:t>
            </a:r>
          </a:p>
          <a:p>
            <a:r>
              <a:rPr lang="en-US" dirty="0"/>
              <a:t>Is the correct shape for multiplying with the inputs </a:t>
            </a:r>
          </a:p>
        </p:txBody>
      </p:sp>
      <p:sp>
        <p:nvSpPr>
          <p:cNvPr id="4" name="Slide Number Placeholder 3"/>
          <p:cNvSpPr>
            <a:spLocks noGrp="1"/>
          </p:cNvSpPr>
          <p:nvPr>
            <p:ph type="sldNum" sz="quarter" idx="5"/>
          </p:nvPr>
        </p:nvSpPr>
        <p:spPr/>
        <p:txBody>
          <a:bodyPr/>
          <a:lstStyle/>
          <a:p>
            <a:fld id="{957A5310-BFB4-9C4D-901E-13A6F8069491}" type="slidenum">
              <a:rPr lang="en-US" smtClean="0"/>
              <a:t>15</a:t>
            </a:fld>
            <a:endParaRPr lang="en-US"/>
          </a:p>
        </p:txBody>
      </p:sp>
    </p:spTree>
    <p:extLst>
      <p:ext uri="{BB962C8B-B14F-4D97-AF65-F5344CB8AC3E}">
        <p14:creationId xmlns:p14="http://schemas.microsoft.com/office/powerpoint/2010/main" val="2593805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10/23/22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10/23/22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hyperlink" Target="https://www.jetbrains.com/community/education/#studen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Robbyswimmer/CBU-NeuralNetworks-Semina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65E1-ACD1-7D0D-AC14-711ACC74188F}"/>
              </a:ext>
            </a:extLst>
          </p:cNvPr>
          <p:cNvSpPr>
            <a:spLocks noGrp="1"/>
          </p:cNvSpPr>
          <p:nvPr>
            <p:ph type="ctrTitle"/>
          </p:nvPr>
        </p:nvSpPr>
        <p:spPr/>
        <p:txBody>
          <a:bodyPr/>
          <a:lstStyle/>
          <a:p>
            <a:br>
              <a:rPr lang="en-US" dirty="0"/>
            </a:br>
            <a:r>
              <a:rPr lang="en-US" dirty="0"/>
              <a:t>Neural Networks From Scratch Pt. 2</a:t>
            </a:r>
          </a:p>
        </p:txBody>
      </p:sp>
      <p:sp>
        <p:nvSpPr>
          <p:cNvPr id="4" name="Subtitle 2">
            <a:extLst>
              <a:ext uri="{FF2B5EF4-FFF2-40B4-BE49-F238E27FC236}">
                <a16:creationId xmlns:a16="http://schemas.microsoft.com/office/drawing/2014/main" id="{59507220-A169-3F7A-07E4-1D1B2190A1DA}"/>
              </a:ext>
            </a:extLst>
          </p:cNvPr>
          <p:cNvSpPr>
            <a:spLocks noGrp="1"/>
          </p:cNvSpPr>
          <p:nvPr>
            <p:ph type="subTitle" idx="1"/>
          </p:nvPr>
        </p:nvSpPr>
        <p:spPr/>
        <p:txBody>
          <a:bodyPr>
            <a:normAutofit fontScale="62500" lnSpcReduction="20000"/>
          </a:bodyPr>
          <a:lstStyle/>
          <a:p>
            <a:r>
              <a:rPr lang="en-US" dirty="0"/>
              <a:t>Review, Layers, Activation Functions, Loss Functions, and calculating network accuracy!</a:t>
            </a:r>
          </a:p>
          <a:p>
            <a:endParaRPr lang="en-US" dirty="0"/>
          </a:p>
          <a:p>
            <a:r>
              <a:rPr lang="en-US" dirty="0"/>
              <a:t>Robert Moseley</a:t>
            </a:r>
          </a:p>
          <a:p>
            <a:r>
              <a:rPr lang="en-US" dirty="0"/>
              <a:t>California Baptist University</a:t>
            </a:r>
          </a:p>
          <a:p>
            <a:r>
              <a:rPr lang="en-US" dirty="0"/>
              <a:t>College of Engineering</a:t>
            </a:r>
          </a:p>
        </p:txBody>
      </p:sp>
    </p:spTree>
    <p:extLst>
      <p:ext uri="{BB962C8B-B14F-4D97-AF65-F5344CB8AC3E}">
        <p14:creationId xmlns:p14="http://schemas.microsoft.com/office/powerpoint/2010/main" val="2399796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71A3E5F-A43F-5DCE-0D33-84F776F9E7DC}"/>
              </a:ext>
            </a:extLst>
          </p:cNvPr>
          <p:cNvPicPr>
            <a:picLocks noChangeAspect="1"/>
          </p:cNvPicPr>
          <p:nvPr/>
        </p:nvPicPr>
        <p:blipFill>
          <a:blip r:embed="rId3"/>
          <a:stretch>
            <a:fillRect/>
          </a:stretch>
        </p:blipFill>
        <p:spPr>
          <a:xfrm>
            <a:off x="643467" y="2072545"/>
            <a:ext cx="5372099" cy="2712909"/>
          </a:xfrm>
          <a:prstGeom prst="rect">
            <a:avLst/>
          </a:prstGeom>
        </p:spPr>
      </p:pic>
      <p:pic>
        <p:nvPicPr>
          <p:cNvPr id="7" name="Picture 6" descr="Chart&#10;&#10;Description automatically generated">
            <a:extLst>
              <a:ext uri="{FF2B5EF4-FFF2-40B4-BE49-F238E27FC236}">
                <a16:creationId xmlns:a16="http://schemas.microsoft.com/office/drawing/2014/main" id="{48D4544B-2D3D-E000-5140-CB680AEFD8AE}"/>
              </a:ext>
            </a:extLst>
          </p:cNvPr>
          <p:cNvPicPr>
            <a:picLocks noChangeAspect="1"/>
          </p:cNvPicPr>
          <p:nvPr/>
        </p:nvPicPr>
        <p:blipFill>
          <a:blip r:embed="rId4"/>
          <a:stretch>
            <a:fillRect/>
          </a:stretch>
        </p:blipFill>
        <p:spPr>
          <a:xfrm>
            <a:off x="6176433" y="2079260"/>
            <a:ext cx="5372099" cy="2699480"/>
          </a:xfrm>
          <a:prstGeom prst="rect">
            <a:avLst/>
          </a:prstGeom>
        </p:spPr>
      </p:pic>
    </p:spTree>
    <p:extLst>
      <p:ext uri="{BB962C8B-B14F-4D97-AF65-F5344CB8AC3E}">
        <p14:creationId xmlns:p14="http://schemas.microsoft.com/office/powerpoint/2010/main" val="175858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3F2F12-9FDA-0EDD-70EB-536F8C6F22CC}"/>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dirty="0"/>
              <a:t>Summary of Neuron Layer created in first lesson</a:t>
            </a:r>
          </a:p>
        </p:txBody>
      </p:sp>
      <p:pic>
        <p:nvPicPr>
          <p:cNvPr id="6" name="Picture 5" descr="Graphical user interface, text, email&#10;&#10;Description automatically generated">
            <a:extLst>
              <a:ext uri="{FF2B5EF4-FFF2-40B4-BE49-F238E27FC236}">
                <a16:creationId xmlns:a16="http://schemas.microsoft.com/office/drawing/2014/main" id="{67252459-137F-466A-AD4E-9B711DCEE442}"/>
              </a:ext>
            </a:extLst>
          </p:cNvPr>
          <p:cNvPicPr>
            <a:picLocks noChangeAspect="1"/>
          </p:cNvPicPr>
          <p:nvPr/>
        </p:nvPicPr>
        <p:blipFill rotWithShape="1">
          <a:blip r:embed="rId3"/>
          <a:srcRect r="1" b="7259"/>
          <a:stretch/>
        </p:blipFill>
        <p:spPr>
          <a:xfrm>
            <a:off x="973635" y="951493"/>
            <a:ext cx="10266669" cy="2975493"/>
          </a:xfrm>
          <a:prstGeom prst="rect">
            <a:avLst/>
          </a:prstGeom>
        </p:spPr>
      </p:pic>
    </p:spTree>
    <p:extLst>
      <p:ext uri="{BB962C8B-B14F-4D97-AF65-F5344CB8AC3E}">
        <p14:creationId xmlns:p14="http://schemas.microsoft.com/office/powerpoint/2010/main" val="11432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968339-7766-10C5-9334-2116CAF0E098}"/>
              </a:ext>
            </a:extLst>
          </p:cNvPr>
          <p:cNvSpPr>
            <a:spLocks noGrp="1"/>
          </p:cNvSpPr>
          <p:nvPr>
            <p:ph type="title"/>
          </p:nvPr>
        </p:nvSpPr>
        <p:spPr>
          <a:xfrm>
            <a:off x="1617233" y="-310723"/>
            <a:ext cx="8957534" cy="1182838"/>
          </a:xfrm>
        </p:spPr>
        <p:txBody>
          <a:bodyPr vert="horz" lIns="91440" tIns="45720" rIns="91440" bIns="45720" rtlCol="0" anchor="b">
            <a:normAutofit/>
          </a:bodyPr>
          <a:lstStyle/>
          <a:p>
            <a:pPr algn="ctr"/>
            <a:r>
              <a:rPr lang="en-US" sz="3700" dirty="0"/>
              <a:t>Neuron Layer in Python</a:t>
            </a:r>
          </a:p>
        </p:txBody>
      </p:sp>
      <p:pic>
        <p:nvPicPr>
          <p:cNvPr id="11" name="Picture 10" descr="Text&#10;&#10;Description automatically generated">
            <a:extLst>
              <a:ext uri="{FF2B5EF4-FFF2-40B4-BE49-F238E27FC236}">
                <a16:creationId xmlns:a16="http://schemas.microsoft.com/office/drawing/2014/main" id="{44A68114-259B-6B01-C09F-185829971402}"/>
              </a:ext>
            </a:extLst>
          </p:cNvPr>
          <p:cNvPicPr>
            <a:picLocks noChangeAspect="1"/>
          </p:cNvPicPr>
          <p:nvPr/>
        </p:nvPicPr>
        <p:blipFill>
          <a:blip r:embed="rId3"/>
          <a:stretch>
            <a:fillRect/>
          </a:stretch>
        </p:blipFill>
        <p:spPr>
          <a:xfrm>
            <a:off x="1292204" y="1038251"/>
            <a:ext cx="9607592" cy="5422184"/>
          </a:xfrm>
          <a:prstGeom prst="rect">
            <a:avLst/>
          </a:prstGeom>
        </p:spPr>
      </p:pic>
    </p:spTree>
    <p:extLst>
      <p:ext uri="{BB962C8B-B14F-4D97-AF65-F5344CB8AC3E}">
        <p14:creationId xmlns:p14="http://schemas.microsoft.com/office/powerpoint/2010/main" val="16269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2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28" name="Group 14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29" name="Group 198">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30" name="Rectangle 199">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olourful network cables">
            <a:extLst>
              <a:ext uri="{FF2B5EF4-FFF2-40B4-BE49-F238E27FC236}">
                <a16:creationId xmlns:a16="http://schemas.microsoft.com/office/drawing/2014/main" id="{60917C4F-DBDC-5ABA-7E78-7DB00826A3A7}"/>
              </a:ext>
            </a:extLst>
          </p:cNvPr>
          <p:cNvPicPr>
            <a:picLocks noChangeAspect="1"/>
          </p:cNvPicPr>
          <p:nvPr/>
        </p:nvPicPr>
        <p:blipFill rotWithShape="1">
          <a:blip r:embed="rId5">
            <a:duotone>
              <a:prstClr val="black"/>
              <a:schemeClr val="accent5">
                <a:tint val="45000"/>
                <a:satMod val="400000"/>
              </a:schemeClr>
            </a:duotone>
            <a:alphaModFix/>
          </a:blip>
          <a:srcRect b="15706"/>
          <a:stretch/>
        </p:blipFill>
        <p:spPr>
          <a:xfrm>
            <a:off x="3611" y="10"/>
            <a:ext cx="12188389" cy="6857990"/>
          </a:xfrm>
          <a:prstGeom prst="rect">
            <a:avLst/>
          </a:prstGeom>
        </p:spPr>
      </p:pic>
      <p:grpSp>
        <p:nvGrpSpPr>
          <p:cNvPr id="231" name="Group 202">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32"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6"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7"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8"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9"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0"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1"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2"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3"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4"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5"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16"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7"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8"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9"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0"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1"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04922E96-EDB2-9570-1D4E-CA524504C6C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3000"/>
              <a:t>How do we add more layers to our network, so it looks more like a normal network?</a:t>
            </a:r>
          </a:p>
        </p:txBody>
      </p:sp>
    </p:spTree>
    <p:extLst>
      <p:ext uri="{BB962C8B-B14F-4D97-AF65-F5344CB8AC3E}">
        <p14:creationId xmlns:p14="http://schemas.microsoft.com/office/powerpoint/2010/main" val="86085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FA4A0A1A-C678-3D12-9E6E-3F264FDA1F86}"/>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a:t>A Deep Neural Network is one that contains 2 or more hidden layers</a:t>
            </a:r>
          </a:p>
        </p:txBody>
      </p:sp>
      <p:sp>
        <p:nvSpPr>
          <p:cNvPr id="67"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B2B522BC-0620-0FD6-4CA8-F45EA4A7459C}"/>
              </a:ext>
            </a:extLst>
          </p:cNvPr>
          <p:cNvPicPr>
            <a:picLocks noChangeAspect="1"/>
          </p:cNvPicPr>
          <p:nvPr/>
        </p:nvPicPr>
        <p:blipFill rotWithShape="1">
          <a:blip r:embed="rId5"/>
          <a:srcRect t="28685" r="1" b="23212"/>
          <a:stretch/>
        </p:blipFill>
        <p:spPr>
          <a:xfrm>
            <a:off x="973635" y="951493"/>
            <a:ext cx="10266669" cy="2975493"/>
          </a:xfrm>
          <a:prstGeom prst="rect">
            <a:avLst/>
          </a:prstGeom>
        </p:spPr>
      </p:pic>
    </p:spTree>
    <p:extLst>
      <p:ext uri="{BB962C8B-B14F-4D97-AF65-F5344CB8AC3E}">
        <p14:creationId xmlns:p14="http://schemas.microsoft.com/office/powerpoint/2010/main" val="950324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968339-7766-10C5-9334-2116CAF0E098}"/>
              </a:ext>
            </a:extLst>
          </p:cNvPr>
          <p:cNvSpPr>
            <a:spLocks noGrp="1"/>
          </p:cNvSpPr>
          <p:nvPr>
            <p:ph type="title"/>
          </p:nvPr>
        </p:nvSpPr>
        <p:spPr>
          <a:xfrm>
            <a:off x="1617233" y="0"/>
            <a:ext cx="8957534" cy="1182838"/>
          </a:xfrm>
        </p:spPr>
        <p:txBody>
          <a:bodyPr vert="horz" lIns="91440" tIns="45720" rIns="91440" bIns="45720" rtlCol="0" anchor="b">
            <a:normAutofit/>
          </a:bodyPr>
          <a:lstStyle/>
          <a:p>
            <a:pPr algn="ctr"/>
            <a:r>
              <a:rPr lang="en-US" sz="3700" dirty="0"/>
              <a:t>Based on the code from last week,</a:t>
            </a:r>
            <a:br>
              <a:rPr lang="en-US" sz="3700" dirty="0"/>
            </a:br>
            <a:r>
              <a:rPr lang="en-US" sz="3700" dirty="0"/>
              <a:t>how do we add another layer?</a:t>
            </a:r>
          </a:p>
        </p:txBody>
      </p:sp>
      <p:pic>
        <p:nvPicPr>
          <p:cNvPr id="11" name="Picture 10" descr="Text&#10;&#10;Description automatically generated">
            <a:extLst>
              <a:ext uri="{FF2B5EF4-FFF2-40B4-BE49-F238E27FC236}">
                <a16:creationId xmlns:a16="http://schemas.microsoft.com/office/drawing/2014/main" id="{44A68114-259B-6B01-C09F-185829971402}"/>
              </a:ext>
            </a:extLst>
          </p:cNvPr>
          <p:cNvPicPr>
            <a:picLocks noChangeAspect="1"/>
          </p:cNvPicPr>
          <p:nvPr/>
        </p:nvPicPr>
        <p:blipFill>
          <a:blip r:embed="rId3"/>
          <a:stretch>
            <a:fillRect/>
          </a:stretch>
        </p:blipFill>
        <p:spPr>
          <a:xfrm>
            <a:off x="1292204" y="1303294"/>
            <a:ext cx="9607592" cy="5422184"/>
          </a:xfrm>
          <a:prstGeom prst="rect">
            <a:avLst/>
          </a:prstGeom>
        </p:spPr>
      </p:pic>
    </p:spTree>
    <p:extLst>
      <p:ext uri="{BB962C8B-B14F-4D97-AF65-F5344CB8AC3E}">
        <p14:creationId xmlns:p14="http://schemas.microsoft.com/office/powerpoint/2010/main" val="172504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571C0A1-5D7B-FD62-9F07-B7C2A4E4F391}"/>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100" dirty="0"/>
              <a:t>Adding Layers is actually really easy…</a:t>
            </a:r>
          </a:p>
        </p:txBody>
      </p:sp>
      <p:sp>
        <p:nvSpPr>
          <p:cNvPr id="70"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FC551D15-E27B-82F4-2081-DDBF1CA90E7B}"/>
              </a:ext>
            </a:extLst>
          </p:cNvPr>
          <p:cNvPicPr>
            <a:picLocks noChangeAspect="1"/>
          </p:cNvPicPr>
          <p:nvPr/>
        </p:nvPicPr>
        <p:blipFill>
          <a:blip r:embed="rId5"/>
          <a:stretch>
            <a:fillRect/>
          </a:stretch>
        </p:blipFill>
        <p:spPr>
          <a:xfrm>
            <a:off x="6421396" y="1347434"/>
            <a:ext cx="4635583" cy="1784698"/>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E6715A22-21E3-7617-9958-5C5E2EF7A15E}"/>
              </a:ext>
            </a:extLst>
          </p:cNvPr>
          <p:cNvPicPr>
            <a:picLocks noChangeAspect="1"/>
          </p:cNvPicPr>
          <p:nvPr/>
        </p:nvPicPr>
        <p:blipFill>
          <a:blip r:embed="rId6"/>
          <a:stretch>
            <a:fillRect/>
          </a:stretch>
        </p:blipFill>
        <p:spPr>
          <a:xfrm>
            <a:off x="6421395" y="3880622"/>
            <a:ext cx="4635583" cy="1460208"/>
          </a:xfrm>
          <a:prstGeom prst="rect">
            <a:avLst/>
          </a:prstGeom>
        </p:spPr>
      </p:pic>
    </p:spTree>
    <p:extLst>
      <p:ext uri="{BB962C8B-B14F-4D97-AF65-F5344CB8AC3E}">
        <p14:creationId xmlns:p14="http://schemas.microsoft.com/office/powerpoint/2010/main" val="104227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7F8975-8C84-0AF7-979A-709543842A9C}"/>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Our new Code…</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text, scatter chart&#10;&#10;Description automatically generated">
            <a:extLst>
              <a:ext uri="{FF2B5EF4-FFF2-40B4-BE49-F238E27FC236}">
                <a16:creationId xmlns:a16="http://schemas.microsoft.com/office/drawing/2014/main" id="{4A865CBC-C76D-E30D-A24F-8D846E93C175}"/>
              </a:ext>
            </a:extLst>
          </p:cNvPr>
          <p:cNvPicPr>
            <a:picLocks noChangeAspect="1"/>
          </p:cNvPicPr>
          <p:nvPr/>
        </p:nvPicPr>
        <p:blipFill>
          <a:blip r:embed="rId4"/>
          <a:stretch>
            <a:fillRect/>
          </a:stretch>
        </p:blipFill>
        <p:spPr>
          <a:xfrm>
            <a:off x="1118988" y="1629742"/>
            <a:ext cx="6112382" cy="3591024"/>
          </a:xfrm>
          <a:prstGeom prst="rect">
            <a:avLst/>
          </a:prstGeom>
        </p:spPr>
      </p:pic>
    </p:spTree>
    <p:extLst>
      <p:ext uri="{BB962C8B-B14F-4D97-AF65-F5344CB8AC3E}">
        <p14:creationId xmlns:p14="http://schemas.microsoft.com/office/powerpoint/2010/main" val="384141804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9C29768-54D3-C86F-3EF9-4B0BDE89C8F0}"/>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a:solidFill>
                  <a:srgbClr val="FFFFFF"/>
                </a:solidFill>
              </a:rPr>
              <a:t>What does our new network look like?</a:t>
            </a:r>
          </a:p>
        </p:txBody>
      </p:sp>
      <p:sp useBgFill="1">
        <p:nvSpPr>
          <p:cNvPr id="128"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E8FCB718-07EB-F86E-2010-FFC646502C3D}"/>
              </a:ext>
            </a:extLst>
          </p:cNvPr>
          <p:cNvPicPr>
            <a:picLocks noChangeAspect="1"/>
          </p:cNvPicPr>
          <p:nvPr/>
        </p:nvPicPr>
        <p:blipFill>
          <a:blip r:embed="rId3"/>
          <a:stretch>
            <a:fillRect/>
          </a:stretch>
        </p:blipFill>
        <p:spPr>
          <a:xfrm>
            <a:off x="3259607" y="951493"/>
            <a:ext cx="5694725" cy="2975493"/>
          </a:xfrm>
          <a:prstGeom prst="rect">
            <a:avLst/>
          </a:prstGeom>
        </p:spPr>
      </p:pic>
    </p:spTree>
    <p:extLst>
      <p:ext uri="{BB962C8B-B14F-4D97-AF65-F5344CB8AC3E}">
        <p14:creationId xmlns:p14="http://schemas.microsoft.com/office/powerpoint/2010/main" val="31408868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68"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3"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6000"/>
              <a:t>Questions?</a:t>
            </a:r>
          </a:p>
        </p:txBody>
      </p:sp>
      <p:cxnSp>
        <p:nvCxnSpPr>
          <p:cNvPr id="125" name="Straight Connector 124">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81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052CC6-97D8-5435-C5BB-36E4AAD0AEB7}"/>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solidFill>
                  <a:srgbClr val="FFFFFF"/>
                </a:solidFill>
              </a:rPr>
              <a:t>My setup</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362D934-0B05-92AB-ABFA-DF975F8DAD1E}"/>
              </a:ext>
            </a:extLst>
          </p:cNvPr>
          <p:cNvPicPr>
            <a:picLocks noChangeAspect="1"/>
          </p:cNvPicPr>
          <p:nvPr/>
        </p:nvPicPr>
        <p:blipFill>
          <a:blip r:embed="rId3"/>
          <a:stretch>
            <a:fillRect/>
          </a:stretch>
        </p:blipFill>
        <p:spPr>
          <a:xfrm>
            <a:off x="1118988" y="2157951"/>
            <a:ext cx="6112382" cy="2536637"/>
          </a:xfrm>
          <a:prstGeom prst="rect">
            <a:avLst/>
          </a:prstGeom>
        </p:spPr>
      </p:pic>
      <p:sp>
        <p:nvSpPr>
          <p:cNvPr id="6" name="TextBox 5">
            <a:extLst>
              <a:ext uri="{FF2B5EF4-FFF2-40B4-BE49-F238E27FC236}">
                <a16:creationId xmlns:a16="http://schemas.microsoft.com/office/drawing/2014/main" id="{1623F717-86E3-6DFA-2E6B-BA7FA1135BF4}"/>
              </a:ext>
            </a:extLst>
          </p:cNvPr>
          <p:cNvSpPr txBox="1"/>
          <p:nvPr/>
        </p:nvSpPr>
        <p:spPr>
          <a:xfrm>
            <a:off x="8036041" y="2172494"/>
            <a:ext cx="3281004" cy="3541714"/>
          </a:xfrm>
          <a:prstGeom prst="rect">
            <a:avLst/>
          </a:prstGeom>
        </p:spPr>
        <p:txBody>
          <a:bodyPr vert="horz" lIns="91440" tIns="45720" rIns="91440" bIns="45720" rtlCol="0">
            <a:normAutofit/>
          </a:bodyPr>
          <a:lstStyle/>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Register for a student license </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hlinkClick r:id="rId4"/>
              </a:rPr>
              <a:t>https://www.jetbrains.com/community/education/#students</a:t>
            </a:r>
            <a:endParaRPr lang="en-US" sz="1700" dirty="0">
              <a:solidFill>
                <a:srgbClr val="FFFFFF"/>
              </a:solidFill>
            </a:endParaRP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I use </a:t>
            </a:r>
            <a:r>
              <a:rPr lang="en-US" sz="1700" dirty="0" err="1">
                <a:solidFill>
                  <a:srgbClr val="FFFFFF"/>
                </a:solidFill>
              </a:rPr>
              <a:t>Jupyter</a:t>
            </a:r>
            <a:r>
              <a:rPr lang="en-US" sz="1700" dirty="0">
                <a:solidFill>
                  <a:srgbClr val="FFFFFF"/>
                </a:solidFill>
              </a:rPr>
              <a:t> Notebooks for the coding (just a file type)</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rPr>
              <a:t>Google </a:t>
            </a:r>
            <a:r>
              <a:rPr lang="en-US" sz="1700" dirty="0" err="1">
                <a:solidFill>
                  <a:srgbClr val="FFFFFF"/>
                </a:solidFill>
              </a:rPr>
              <a:t>CoLab</a:t>
            </a:r>
            <a:r>
              <a:rPr lang="en-US" sz="1700" dirty="0">
                <a:solidFill>
                  <a:srgbClr val="FFFFFF"/>
                </a:solidFill>
              </a:rPr>
              <a:t> is another great option! </a:t>
            </a:r>
          </a:p>
          <a:p>
            <a:pPr marL="285750" indent="-228600" defTabSz="914400">
              <a:lnSpc>
                <a:spcPct val="110000"/>
              </a:lnSpc>
              <a:spcAft>
                <a:spcPts val="600"/>
              </a:spcAft>
              <a:buSzPct val="125000"/>
              <a:buFont typeface="Arial" panose="020B0604020202020204" pitchFamily="34" charset="0"/>
              <a:buChar char="•"/>
            </a:pPr>
            <a:r>
              <a:rPr lang="en-US" sz="1700" dirty="0">
                <a:solidFill>
                  <a:srgbClr val="FFFFFF"/>
                </a:solidFill>
                <a:hlinkClick r:id="rId5"/>
              </a:rPr>
              <a:t>https://colab.research.google.com/</a:t>
            </a:r>
            <a:endParaRPr lang="en-US" sz="1700" dirty="0">
              <a:solidFill>
                <a:srgbClr val="FFFFFF"/>
              </a:solidFill>
            </a:endParaRPr>
          </a:p>
          <a:p>
            <a:pPr marL="285750" indent="-228600" defTabSz="914400">
              <a:lnSpc>
                <a:spcPct val="110000"/>
              </a:lnSpc>
              <a:spcAft>
                <a:spcPts val="600"/>
              </a:spcAft>
              <a:buSzPct val="125000"/>
              <a:buFont typeface="Arial" panose="020B0604020202020204" pitchFamily="34" charset="0"/>
              <a:buChar char="•"/>
            </a:pPr>
            <a:endParaRPr lang="en-US" sz="1700" dirty="0">
              <a:solidFill>
                <a:srgbClr val="FFFFFF"/>
              </a:solidFill>
            </a:endParaRPr>
          </a:p>
        </p:txBody>
      </p:sp>
    </p:spTree>
    <p:extLst>
      <p:ext uri="{BB962C8B-B14F-4D97-AF65-F5344CB8AC3E}">
        <p14:creationId xmlns:p14="http://schemas.microsoft.com/office/powerpoint/2010/main" val="58518117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41"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4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Coding Break</a:t>
            </a:r>
          </a:p>
        </p:txBody>
      </p:sp>
    </p:spTree>
    <p:extLst>
      <p:ext uri="{BB962C8B-B14F-4D97-AF65-F5344CB8AC3E}">
        <p14:creationId xmlns:p14="http://schemas.microsoft.com/office/powerpoint/2010/main" val="216277883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EA5B9-D1F2-8652-5414-233B3E00B4A2}"/>
              </a:ext>
            </a:extLst>
          </p:cNvPr>
          <p:cNvSpPr>
            <a:spLocks noGrp="1"/>
          </p:cNvSpPr>
          <p:nvPr>
            <p:ph type="title"/>
          </p:nvPr>
        </p:nvSpPr>
        <p:spPr>
          <a:xfrm>
            <a:off x="4654296" y="963613"/>
            <a:ext cx="6013703" cy="4149724"/>
          </a:xfrm>
        </p:spPr>
        <p:txBody>
          <a:bodyPr vert="horz" lIns="91440" tIns="45720" rIns="91440" bIns="45720" rtlCol="0" anchor="ctr">
            <a:normAutofit fontScale="90000"/>
          </a:bodyPr>
          <a:lstStyle/>
          <a:p>
            <a:r>
              <a:rPr lang="en-US" sz="6000" dirty="0"/>
              <a:t>Activation Functions: What are They and why do we need them?</a:t>
            </a:r>
          </a:p>
        </p:txBody>
      </p:sp>
    </p:spTree>
    <p:extLst>
      <p:ext uri="{BB962C8B-B14F-4D97-AF65-F5344CB8AC3E}">
        <p14:creationId xmlns:p14="http://schemas.microsoft.com/office/powerpoint/2010/main" val="283531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27CF3-8605-0F99-EBE3-0CA4A212D4BC}"/>
              </a:ext>
            </a:extLst>
          </p:cNvPr>
          <p:cNvSpPr>
            <a:spLocks noGrp="1"/>
          </p:cNvSpPr>
          <p:nvPr>
            <p:ph type="title"/>
          </p:nvPr>
        </p:nvSpPr>
        <p:spPr>
          <a:xfrm>
            <a:off x="1141413" y="618518"/>
            <a:ext cx="9905998" cy="1478570"/>
          </a:xfrm>
        </p:spPr>
        <p:txBody>
          <a:bodyPr>
            <a:normAutofit/>
          </a:bodyPr>
          <a:lstStyle/>
          <a:p>
            <a:r>
              <a:rPr lang="en-US" dirty="0"/>
              <a:t>What you need to Know:</a:t>
            </a:r>
          </a:p>
        </p:txBody>
      </p:sp>
      <p:graphicFrame>
        <p:nvGraphicFramePr>
          <p:cNvPr id="6" name="Content Placeholder 2">
            <a:extLst>
              <a:ext uri="{FF2B5EF4-FFF2-40B4-BE49-F238E27FC236}">
                <a16:creationId xmlns:a16="http://schemas.microsoft.com/office/drawing/2014/main" id="{7588EF04-542C-25BC-7FF5-12B8C5A1D13D}"/>
              </a:ext>
            </a:extLst>
          </p:cNvPr>
          <p:cNvGraphicFramePr>
            <a:graphicFrameLocks noGrp="1"/>
          </p:cNvGraphicFramePr>
          <p:nvPr>
            <p:ph idx="1"/>
            <p:extLst>
              <p:ext uri="{D42A27DB-BD31-4B8C-83A1-F6EECF244321}">
                <p14:modId xmlns:p14="http://schemas.microsoft.com/office/powerpoint/2010/main" val="422513081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1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3FE830F-40A5-E90B-289D-542456C834BF}"/>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400" dirty="0"/>
              <a:t>Simplest Activation function is the Binary Step Function</a:t>
            </a:r>
          </a:p>
        </p:txBody>
      </p:sp>
      <p:pic>
        <p:nvPicPr>
          <p:cNvPr id="4" name="Picture 3">
            <a:extLst>
              <a:ext uri="{FF2B5EF4-FFF2-40B4-BE49-F238E27FC236}">
                <a16:creationId xmlns:a16="http://schemas.microsoft.com/office/drawing/2014/main" id="{BDDAEBDE-0356-A243-EF48-00B00C926774}"/>
              </a:ext>
            </a:extLst>
          </p:cNvPr>
          <p:cNvPicPr>
            <a:picLocks noChangeAspect="1"/>
          </p:cNvPicPr>
          <p:nvPr/>
        </p:nvPicPr>
        <p:blipFill>
          <a:blip r:embed="rId5"/>
          <a:stretch>
            <a:fillRect/>
          </a:stretch>
        </p:blipFill>
        <p:spPr>
          <a:xfrm>
            <a:off x="3109580" y="1108038"/>
            <a:ext cx="6325263"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044271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0"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1" name="Rectangle 66">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2" name="Group 68">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5"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BADB45-57D5-8ED8-9EC1-3D0421DC270D}"/>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3100">
                <a:solidFill>
                  <a:srgbClr val="FFFFFF"/>
                </a:solidFill>
              </a:rPr>
              <a:t>Another activation is the linear activation function</a:t>
            </a:r>
          </a:p>
        </p:txBody>
      </p:sp>
      <p:sp useBgFill="1">
        <p:nvSpPr>
          <p:cNvPr id="134"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4C34191-657C-E739-C0DE-912CC74C68A1}"/>
              </a:ext>
            </a:extLst>
          </p:cNvPr>
          <p:cNvPicPr>
            <a:picLocks noChangeAspect="1"/>
          </p:cNvPicPr>
          <p:nvPr/>
        </p:nvPicPr>
        <p:blipFill>
          <a:blip r:embed="rId4"/>
          <a:stretch>
            <a:fillRect/>
          </a:stretch>
        </p:blipFill>
        <p:spPr>
          <a:xfrm>
            <a:off x="1118988" y="1438731"/>
            <a:ext cx="6112382" cy="3973047"/>
          </a:xfrm>
          <a:prstGeom prst="rect">
            <a:avLst/>
          </a:prstGeom>
        </p:spPr>
      </p:pic>
    </p:spTree>
    <p:extLst>
      <p:ext uri="{BB962C8B-B14F-4D97-AF65-F5344CB8AC3E}">
        <p14:creationId xmlns:p14="http://schemas.microsoft.com/office/powerpoint/2010/main" val="363636406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6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7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089" name="Rectangle 1088">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91"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93" name="Group 1092">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094"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5"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6"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7"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8"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9"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0"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1"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2"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3"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4"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5"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6"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7"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8"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9"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0"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1"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2"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3"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4"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5"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6"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7"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8"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9"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0"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1"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2"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3"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4"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5"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6"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7"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8"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9"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0"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1"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2"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3"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4"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5"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6"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7"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8"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9"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0"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1"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2"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3"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4"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5"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6"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7"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CED0FAF-41E6-8A9F-0A6C-C61612855669}"/>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a:solidFill>
                  <a:srgbClr val="FFFFFF"/>
                </a:solidFill>
              </a:rPr>
              <a:t>A better type of activation function is the Sigmoid Function</a:t>
            </a:r>
          </a:p>
        </p:txBody>
      </p:sp>
      <p:sp useBgFill="1">
        <p:nvSpPr>
          <p:cNvPr id="1149"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play around with sigmoid function to increase its y max and shift to  the right for positive x only | by Ionutlang | Medium">
            <a:extLst>
              <a:ext uri="{FF2B5EF4-FFF2-40B4-BE49-F238E27FC236}">
                <a16:creationId xmlns:a16="http://schemas.microsoft.com/office/drawing/2014/main" id="{DF6EBC44-1266-FE0B-095A-6C31FBAF37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23557" y="951493"/>
            <a:ext cx="6166825" cy="297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3139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1"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7C9AA4B-6F90-61DD-FB52-CCB326159DBE}"/>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100"/>
              <a:t>The most important, ReLU (Rectified Linear Unit) Activation function</a:t>
            </a:r>
          </a:p>
        </p:txBody>
      </p:sp>
      <p:pic>
        <p:nvPicPr>
          <p:cNvPr id="5" name="Picture 4" descr="Chart, line chart&#10;&#10;Description automatically generated">
            <a:extLst>
              <a:ext uri="{FF2B5EF4-FFF2-40B4-BE49-F238E27FC236}">
                <a16:creationId xmlns:a16="http://schemas.microsoft.com/office/drawing/2014/main" id="{805EFE55-AAF3-78C7-BF60-8E00626A89F0}"/>
              </a:ext>
            </a:extLst>
          </p:cNvPr>
          <p:cNvPicPr>
            <a:picLocks noChangeAspect="1"/>
          </p:cNvPicPr>
          <p:nvPr/>
        </p:nvPicPr>
        <p:blipFill>
          <a:blip r:embed="rId5"/>
          <a:stretch>
            <a:fillRect/>
          </a:stretch>
        </p:blipFill>
        <p:spPr>
          <a:xfrm>
            <a:off x="3733782" y="1108038"/>
            <a:ext cx="5076858"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0340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F05F6A-20C2-32A1-306C-AAC3099F9DF4}"/>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Despite the scary name…</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4E1F7A95-CEF2-E0CB-FC57-1D54107778D5}"/>
              </a:ext>
            </a:extLst>
          </p:cNvPr>
          <p:cNvPicPr>
            <a:picLocks noChangeAspect="1"/>
          </p:cNvPicPr>
          <p:nvPr/>
        </p:nvPicPr>
        <p:blipFill>
          <a:blip r:embed="rId4"/>
          <a:stretch>
            <a:fillRect/>
          </a:stretch>
        </p:blipFill>
        <p:spPr>
          <a:xfrm>
            <a:off x="1118988" y="1736709"/>
            <a:ext cx="6112382" cy="3377090"/>
          </a:xfrm>
          <a:prstGeom prst="rect">
            <a:avLst/>
          </a:prstGeom>
        </p:spPr>
      </p:pic>
    </p:spTree>
    <p:extLst>
      <p:ext uri="{BB962C8B-B14F-4D97-AF65-F5344CB8AC3E}">
        <p14:creationId xmlns:p14="http://schemas.microsoft.com/office/powerpoint/2010/main" val="21914873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a:t>Questions?</a:t>
            </a:r>
          </a:p>
        </p:txBody>
      </p:sp>
    </p:spTree>
    <p:extLst>
      <p:ext uri="{BB962C8B-B14F-4D97-AF65-F5344CB8AC3E}">
        <p14:creationId xmlns:p14="http://schemas.microsoft.com/office/powerpoint/2010/main" val="3318171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FBF262B2-1C5F-4CB8-AA8F-3AB3518A7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5298255" y="1122363"/>
            <a:ext cx="5928545" cy="4167188"/>
          </a:xfrm>
        </p:spPr>
        <p:txBody>
          <a:bodyPr vert="horz" lIns="91440" tIns="45720" rIns="91440" bIns="45720" rtlCol="0" anchor="ctr">
            <a:normAutofit/>
          </a:bodyPr>
          <a:lstStyle/>
          <a:p>
            <a:pPr algn="ctr"/>
            <a:r>
              <a:rPr lang="en-US" sz="6000" dirty="0"/>
              <a:t>Let’s code </a:t>
            </a:r>
            <a:r>
              <a:rPr lang="en-US" sz="6000" dirty="0" err="1"/>
              <a:t>ReLU</a:t>
            </a:r>
            <a:endParaRPr lang="en-US" sz="6000" dirty="0"/>
          </a:p>
        </p:txBody>
      </p:sp>
      <p:sp>
        <p:nvSpPr>
          <p:cNvPr id="67" name="Rectangle 66">
            <a:extLst>
              <a:ext uri="{FF2B5EF4-FFF2-40B4-BE49-F238E27FC236}">
                <a16:creationId xmlns:a16="http://schemas.microsoft.com/office/drawing/2014/main" id="{239A127B-EE0D-40AB-A1C2-E338456D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6"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2E8B9490-B2A4-456F-857B-73B2B568A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rgbClr val="000000">
              <a:alpha val="25000"/>
            </a:srgbClr>
          </a:solidFill>
          <a:effectLst/>
        </p:grpSpPr>
        <p:sp>
          <p:nvSpPr>
            <p:cNvPr id="70" name="Rectangle 5">
              <a:extLst>
                <a:ext uri="{FF2B5EF4-FFF2-40B4-BE49-F238E27FC236}">
                  <a16:creationId xmlns:a16="http://schemas.microsoft.com/office/drawing/2014/main" id="{5AD2700F-8E8F-4C41-9B6C-DF81FEE356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6">
              <a:extLst>
                <a:ext uri="{FF2B5EF4-FFF2-40B4-BE49-F238E27FC236}">
                  <a16:creationId xmlns:a16="http://schemas.microsoft.com/office/drawing/2014/main" id="{8276D76E-2558-4C4C-B335-930C11C06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3F758221-8EC1-46EE-A19F-732E139A0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8">
              <a:extLst>
                <a:ext uri="{FF2B5EF4-FFF2-40B4-BE49-F238E27FC236}">
                  <a16:creationId xmlns:a16="http://schemas.microsoft.com/office/drawing/2014/main" id="{E375694C-D5F4-495A-B72F-81152AB056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9">
              <a:extLst>
                <a:ext uri="{FF2B5EF4-FFF2-40B4-BE49-F238E27FC236}">
                  <a16:creationId xmlns:a16="http://schemas.microsoft.com/office/drawing/2014/main" id="{E69B0EA9-32F6-40D7-A2DD-D1FC023892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0">
              <a:extLst>
                <a:ext uri="{FF2B5EF4-FFF2-40B4-BE49-F238E27FC236}">
                  <a16:creationId xmlns:a16="http://schemas.microsoft.com/office/drawing/2014/main" id="{12B11E0C-5C89-4B72-B722-3A26B2D05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1">
              <a:extLst>
                <a:ext uri="{FF2B5EF4-FFF2-40B4-BE49-F238E27FC236}">
                  <a16:creationId xmlns:a16="http://schemas.microsoft.com/office/drawing/2014/main" id="{DA503E86-495B-4F57-8E1D-72D8B3E7F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2">
              <a:extLst>
                <a:ext uri="{FF2B5EF4-FFF2-40B4-BE49-F238E27FC236}">
                  <a16:creationId xmlns:a16="http://schemas.microsoft.com/office/drawing/2014/main" id="{60AD5F62-1652-486C-98D2-16D351D12D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3">
              <a:extLst>
                <a:ext uri="{FF2B5EF4-FFF2-40B4-BE49-F238E27FC236}">
                  <a16:creationId xmlns:a16="http://schemas.microsoft.com/office/drawing/2014/main" id="{8F075584-8BAF-44A9-AE10-8308CAFE6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4">
              <a:extLst>
                <a:ext uri="{FF2B5EF4-FFF2-40B4-BE49-F238E27FC236}">
                  <a16:creationId xmlns:a16="http://schemas.microsoft.com/office/drawing/2014/main" id="{313FD8BA-CF64-418F-BAD1-C4FA9F827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5">
              <a:extLst>
                <a:ext uri="{FF2B5EF4-FFF2-40B4-BE49-F238E27FC236}">
                  <a16:creationId xmlns:a16="http://schemas.microsoft.com/office/drawing/2014/main" id="{7C33424F-042C-4418-99C1-97422F7603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6">
              <a:extLst>
                <a:ext uri="{FF2B5EF4-FFF2-40B4-BE49-F238E27FC236}">
                  <a16:creationId xmlns:a16="http://schemas.microsoft.com/office/drawing/2014/main" id="{2CB423C3-8B82-4B66-8B5C-AB1EC34EE1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7">
              <a:extLst>
                <a:ext uri="{FF2B5EF4-FFF2-40B4-BE49-F238E27FC236}">
                  <a16:creationId xmlns:a16="http://schemas.microsoft.com/office/drawing/2014/main" id="{F1D6B91A-524E-48B5-BC1E-7EA960ABF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8">
              <a:extLst>
                <a:ext uri="{FF2B5EF4-FFF2-40B4-BE49-F238E27FC236}">
                  <a16:creationId xmlns:a16="http://schemas.microsoft.com/office/drawing/2014/main" id="{4EF70A15-D70C-45BD-9A67-DA4E60046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9">
              <a:extLst>
                <a:ext uri="{FF2B5EF4-FFF2-40B4-BE49-F238E27FC236}">
                  <a16:creationId xmlns:a16="http://schemas.microsoft.com/office/drawing/2014/main" id="{46313E9A-C631-44CF-8291-E5B42A134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0">
              <a:extLst>
                <a:ext uri="{FF2B5EF4-FFF2-40B4-BE49-F238E27FC236}">
                  <a16:creationId xmlns:a16="http://schemas.microsoft.com/office/drawing/2014/main" id="{84189926-DB4A-4369-92EC-3D6D847F62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1">
              <a:extLst>
                <a:ext uri="{FF2B5EF4-FFF2-40B4-BE49-F238E27FC236}">
                  <a16:creationId xmlns:a16="http://schemas.microsoft.com/office/drawing/2014/main" id="{853D39DC-7B7C-47AD-A821-3C86CA1F32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2">
              <a:extLst>
                <a:ext uri="{FF2B5EF4-FFF2-40B4-BE49-F238E27FC236}">
                  <a16:creationId xmlns:a16="http://schemas.microsoft.com/office/drawing/2014/main" id="{13072C65-D08B-423E-AB8E-9B457FD42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3">
              <a:extLst>
                <a:ext uri="{FF2B5EF4-FFF2-40B4-BE49-F238E27FC236}">
                  <a16:creationId xmlns:a16="http://schemas.microsoft.com/office/drawing/2014/main" id="{BA9EF5D3-D8B7-40F5-B1EB-9A275D9E78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4">
              <a:extLst>
                <a:ext uri="{FF2B5EF4-FFF2-40B4-BE49-F238E27FC236}">
                  <a16:creationId xmlns:a16="http://schemas.microsoft.com/office/drawing/2014/main" id="{63323DF6-483F-4D2F-A564-7ED4AE4CC9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5">
              <a:extLst>
                <a:ext uri="{FF2B5EF4-FFF2-40B4-BE49-F238E27FC236}">
                  <a16:creationId xmlns:a16="http://schemas.microsoft.com/office/drawing/2014/main" id="{CB7793EF-9BEB-4FCC-A347-6DE567D7D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6">
              <a:extLst>
                <a:ext uri="{FF2B5EF4-FFF2-40B4-BE49-F238E27FC236}">
                  <a16:creationId xmlns:a16="http://schemas.microsoft.com/office/drawing/2014/main" id="{F1062E13-8253-416E-A939-3139A76030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7">
              <a:extLst>
                <a:ext uri="{FF2B5EF4-FFF2-40B4-BE49-F238E27FC236}">
                  <a16:creationId xmlns:a16="http://schemas.microsoft.com/office/drawing/2014/main" id="{32DD117F-0870-4DDA-B5F9-5CE4462CF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8">
              <a:extLst>
                <a:ext uri="{FF2B5EF4-FFF2-40B4-BE49-F238E27FC236}">
                  <a16:creationId xmlns:a16="http://schemas.microsoft.com/office/drawing/2014/main" id="{B644AAF7-9C12-47D6-A510-BE2AD8591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9">
              <a:extLst>
                <a:ext uri="{FF2B5EF4-FFF2-40B4-BE49-F238E27FC236}">
                  <a16:creationId xmlns:a16="http://schemas.microsoft.com/office/drawing/2014/main" id="{AAACA5CF-D108-4B0E-92D3-9F9D24E87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0">
              <a:extLst>
                <a:ext uri="{FF2B5EF4-FFF2-40B4-BE49-F238E27FC236}">
                  <a16:creationId xmlns:a16="http://schemas.microsoft.com/office/drawing/2014/main" id="{86C6C0EC-5C31-40E3-8E73-44FDF94EB8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1">
              <a:extLst>
                <a:ext uri="{FF2B5EF4-FFF2-40B4-BE49-F238E27FC236}">
                  <a16:creationId xmlns:a16="http://schemas.microsoft.com/office/drawing/2014/main" id="{A9D92F21-7CD2-48E9-B58D-57FC8D314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2">
              <a:extLst>
                <a:ext uri="{FF2B5EF4-FFF2-40B4-BE49-F238E27FC236}">
                  <a16:creationId xmlns:a16="http://schemas.microsoft.com/office/drawing/2014/main" id="{FAD4F4FB-5F4C-4C26-AF56-C0D330ADD9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33">
              <a:extLst>
                <a:ext uri="{FF2B5EF4-FFF2-40B4-BE49-F238E27FC236}">
                  <a16:creationId xmlns:a16="http://schemas.microsoft.com/office/drawing/2014/main" id="{557D1121-05DB-41AD-8457-614EE67C04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34">
              <a:extLst>
                <a:ext uri="{FF2B5EF4-FFF2-40B4-BE49-F238E27FC236}">
                  <a16:creationId xmlns:a16="http://schemas.microsoft.com/office/drawing/2014/main" id="{22D6E46B-86D4-4941-829A-FA35390FE0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FC7A04F6-03F5-4A79-9BE4-0CD464EE8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00AA0C2A-0F32-42A3-9954-A47232978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89069153-7C19-4A25-8F80-C936486504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E4344EC0-6481-4FB2-8476-A112A2308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E4FCE25A-8A91-4F7B-A6D4-ABCE31D6E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6FF156AB-9C77-45F6-9279-09A70CA504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1">
              <a:extLst>
                <a:ext uri="{FF2B5EF4-FFF2-40B4-BE49-F238E27FC236}">
                  <a16:creationId xmlns:a16="http://schemas.microsoft.com/office/drawing/2014/main" id="{10542840-FCBA-44A8-8EA2-3420E7F04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2">
              <a:extLst>
                <a:ext uri="{FF2B5EF4-FFF2-40B4-BE49-F238E27FC236}">
                  <a16:creationId xmlns:a16="http://schemas.microsoft.com/office/drawing/2014/main" id="{2888BDC1-FC81-478C-BA5F-B7F40AB393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3">
              <a:extLst>
                <a:ext uri="{FF2B5EF4-FFF2-40B4-BE49-F238E27FC236}">
                  <a16:creationId xmlns:a16="http://schemas.microsoft.com/office/drawing/2014/main" id="{3592D40D-74B4-4835-B648-119FCA6CE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4">
              <a:extLst>
                <a:ext uri="{FF2B5EF4-FFF2-40B4-BE49-F238E27FC236}">
                  <a16:creationId xmlns:a16="http://schemas.microsoft.com/office/drawing/2014/main" id="{461C120B-EE81-4474-ADCF-A02D3C11EE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45">
              <a:extLst>
                <a:ext uri="{FF2B5EF4-FFF2-40B4-BE49-F238E27FC236}">
                  <a16:creationId xmlns:a16="http://schemas.microsoft.com/office/drawing/2014/main" id="{6839EB42-17CA-463F-BCFF-7239E81997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46">
              <a:extLst>
                <a:ext uri="{FF2B5EF4-FFF2-40B4-BE49-F238E27FC236}">
                  <a16:creationId xmlns:a16="http://schemas.microsoft.com/office/drawing/2014/main" id="{D51E857F-7EFE-465E-ACD7-6836499BA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7">
              <a:extLst>
                <a:ext uri="{FF2B5EF4-FFF2-40B4-BE49-F238E27FC236}">
                  <a16:creationId xmlns:a16="http://schemas.microsoft.com/office/drawing/2014/main" id="{D3640514-8954-4334-9F69-6C1A853F60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8">
              <a:extLst>
                <a:ext uri="{FF2B5EF4-FFF2-40B4-BE49-F238E27FC236}">
                  <a16:creationId xmlns:a16="http://schemas.microsoft.com/office/drawing/2014/main" id="{247047F4-F5B4-4627-AE02-51AAA51E3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9">
              <a:extLst>
                <a:ext uri="{FF2B5EF4-FFF2-40B4-BE49-F238E27FC236}">
                  <a16:creationId xmlns:a16="http://schemas.microsoft.com/office/drawing/2014/main" id="{C70C4514-98AC-4C07-9354-19C7E22461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0">
              <a:extLst>
                <a:ext uri="{FF2B5EF4-FFF2-40B4-BE49-F238E27FC236}">
                  <a16:creationId xmlns:a16="http://schemas.microsoft.com/office/drawing/2014/main" id="{35E2FEB7-1667-4D88-BD22-A3E15103F4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1">
              <a:extLst>
                <a:ext uri="{FF2B5EF4-FFF2-40B4-BE49-F238E27FC236}">
                  <a16:creationId xmlns:a16="http://schemas.microsoft.com/office/drawing/2014/main" id="{A34C558A-C619-4F42-A641-07CDF2264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2">
              <a:extLst>
                <a:ext uri="{FF2B5EF4-FFF2-40B4-BE49-F238E27FC236}">
                  <a16:creationId xmlns:a16="http://schemas.microsoft.com/office/drawing/2014/main" id="{51B4BD30-7E6A-4E66-8D09-D393B38CEF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3">
              <a:extLst>
                <a:ext uri="{FF2B5EF4-FFF2-40B4-BE49-F238E27FC236}">
                  <a16:creationId xmlns:a16="http://schemas.microsoft.com/office/drawing/2014/main" id="{32B9BE43-1970-423A-9DA5-04A7FA4477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4">
              <a:extLst>
                <a:ext uri="{FF2B5EF4-FFF2-40B4-BE49-F238E27FC236}">
                  <a16:creationId xmlns:a16="http://schemas.microsoft.com/office/drawing/2014/main" id="{2BD3C0FF-AEBA-4CC6-A012-A71FEE0B18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5">
              <a:extLst>
                <a:ext uri="{FF2B5EF4-FFF2-40B4-BE49-F238E27FC236}">
                  <a16:creationId xmlns:a16="http://schemas.microsoft.com/office/drawing/2014/main" id="{A60108DC-4524-400F-B9FF-B55F51C6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6">
              <a:extLst>
                <a:ext uri="{FF2B5EF4-FFF2-40B4-BE49-F238E27FC236}">
                  <a16:creationId xmlns:a16="http://schemas.microsoft.com/office/drawing/2014/main" id="{5731DF16-C6C8-4323-B641-3CF8722EB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7">
              <a:extLst>
                <a:ext uri="{FF2B5EF4-FFF2-40B4-BE49-F238E27FC236}">
                  <a16:creationId xmlns:a16="http://schemas.microsoft.com/office/drawing/2014/main" id="{51AE01D8-BBB9-402E-B999-E9E8CB4FC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8">
              <a:extLst>
                <a:ext uri="{FF2B5EF4-FFF2-40B4-BE49-F238E27FC236}">
                  <a16:creationId xmlns:a16="http://schemas.microsoft.com/office/drawing/2014/main" id="{F3871BA4-1D38-4FBA-B505-DC4BD800E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95855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649A-B50C-FA11-59EE-B1C0F82A64C8}"/>
              </a:ext>
            </a:extLst>
          </p:cNvPr>
          <p:cNvSpPr>
            <a:spLocks noGrp="1"/>
          </p:cNvSpPr>
          <p:nvPr>
            <p:ph type="title"/>
          </p:nvPr>
        </p:nvSpPr>
        <p:spPr/>
        <p:txBody>
          <a:bodyPr>
            <a:normAutofit fontScale="90000"/>
          </a:bodyPr>
          <a:lstStyle/>
          <a:p>
            <a:r>
              <a:rPr lang="en-US" dirty="0" err="1"/>
              <a:t>Github</a:t>
            </a:r>
            <a:r>
              <a:rPr lang="en-US" dirty="0"/>
              <a:t> Link: </a:t>
            </a:r>
            <a:r>
              <a:rPr lang="en-US" dirty="0">
                <a:hlinkClick r:id="rId2"/>
              </a:rPr>
              <a:t>https://github.com/Robbyswimmer/CBU-NeuralNetworks-Seminar</a:t>
            </a:r>
            <a:br>
              <a:rPr lang="en-US" dirty="0"/>
            </a:br>
            <a:endParaRPr lang="en-US" dirty="0"/>
          </a:p>
        </p:txBody>
      </p:sp>
      <p:pic>
        <p:nvPicPr>
          <p:cNvPr id="5" name="Picture 4" descr="A screenshot of a computer screen&#10;&#10;Description automatically generated with medium confidence">
            <a:extLst>
              <a:ext uri="{FF2B5EF4-FFF2-40B4-BE49-F238E27FC236}">
                <a16:creationId xmlns:a16="http://schemas.microsoft.com/office/drawing/2014/main" id="{8938CC18-4E48-6728-CF39-DC5F590B8A63}"/>
              </a:ext>
            </a:extLst>
          </p:cNvPr>
          <p:cNvPicPr>
            <a:picLocks noChangeAspect="1"/>
          </p:cNvPicPr>
          <p:nvPr/>
        </p:nvPicPr>
        <p:blipFill>
          <a:blip r:embed="rId3"/>
          <a:stretch>
            <a:fillRect/>
          </a:stretch>
        </p:blipFill>
        <p:spPr>
          <a:xfrm>
            <a:off x="1225101" y="1964566"/>
            <a:ext cx="9738622" cy="4592089"/>
          </a:xfrm>
          <a:prstGeom prst="rect">
            <a:avLst/>
          </a:prstGeom>
        </p:spPr>
      </p:pic>
    </p:spTree>
    <p:extLst>
      <p:ext uri="{BB962C8B-B14F-4D97-AF65-F5344CB8AC3E}">
        <p14:creationId xmlns:p14="http://schemas.microsoft.com/office/powerpoint/2010/main" val="343701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Chart, diagram&#10;&#10;Description automatically generated">
            <a:extLst>
              <a:ext uri="{FF2B5EF4-FFF2-40B4-BE49-F238E27FC236}">
                <a16:creationId xmlns:a16="http://schemas.microsoft.com/office/drawing/2014/main" id="{4AF80D81-238A-87C5-7680-72C2A1AAAE6F}"/>
              </a:ext>
            </a:extLst>
          </p:cNvPr>
          <p:cNvPicPr>
            <a:picLocks noChangeAspect="1"/>
          </p:cNvPicPr>
          <p:nvPr/>
        </p:nvPicPr>
        <p:blipFill rotWithShape="1">
          <a:blip r:embed="rId3"/>
          <a:srcRect r="-2" b="1670"/>
          <a:stretch/>
        </p:blipFill>
        <p:spPr>
          <a:xfrm>
            <a:off x="192521" y="3149376"/>
            <a:ext cx="5804105" cy="3167426"/>
          </a:xfrm>
          <a:prstGeom prst="rect">
            <a:avLst/>
          </a:prstGeom>
        </p:spPr>
      </p:pic>
      <p:pic>
        <p:nvPicPr>
          <p:cNvPr id="11" name="Picture 10" descr="Shape&#10;&#10;Description automatically generated">
            <a:extLst>
              <a:ext uri="{FF2B5EF4-FFF2-40B4-BE49-F238E27FC236}">
                <a16:creationId xmlns:a16="http://schemas.microsoft.com/office/drawing/2014/main" id="{D1EC95DD-A4AE-8559-2789-E3EF5AFBAE77}"/>
              </a:ext>
            </a:extLst>
          </p:cNvPr>
          <p:cNvPicPr>
            <a:picLocks noChangeAspect="1"/>
          </p:cNvPicPr>
          <p:nvPr/>
        </p:nvPicPr>
        <p:blipFill rotWithShape="1">
          <a:blip r:embed="rId4"/>
          <a:srcRect t="4574" r="2" b="829"/>
          <a:stretch/>
        </p:blipFill>
        <p:spPr>
          <a:xfrm>
            <a:off x="6130873" y="3149376"/>
            <a:ext cx="5797883" cy="3167426"/>
          </a:xfrm>
          <a:prstGeom prst="rect">
            <a:avLst/>
          </a:prstGeom>
        </p:spPr>
      </p:pic>
      <p:pic>
        <p:nvPicPr>
          <p:cNvPr id="5" name="Content Placeholder 4" descr="Diagram&#10;&#10;Description automatically generated">
            <a:extLst>
              <a:ext uri="{FF2B5EF4-FFF2-40B4-BE49-F238E27FC236}">
                <a16:creationId xmlns:a16="http://schemas.microsoft.com/office/drawing/2014/main" id="{2E940CB6-35B8-A3B7-DA9B-7A3C0EF096DD}"/>
              </a:ext>
            </a:extLst>
          </p:cNvPr>
          <p:cNvPicPr>
            <a:picLocks noChangeAspect="1"/>
          </p:cNvPicPr>
          <p:nvPr/>
        </p:nvPicPr>
        <p:blipFill rotWithShape="1">
          <a:blip r:embed="rId5"/>
          <a:srcRect t="18182" r="-2" b="-2"/>
          <a:stretch/>
        </p:blipFill>
        <p:spPr>
          <a:xfrm>
            <a:off x="192521" y="179714"/>
            <a:ext cx="5804105" cy="2789948"/>
          </a:xfrm>
          <a:prstGeom prst="rect">
            <a:avLst/>
          </a:prstGeom>
        </p:spPr>
      </p:pic>
      <p:pic>
        <p:nvPicPr>
          <p:cNvPr id="7" name="Picture 6" descr="Diagram&#10;&#10;Description automatically generated">
            <a:extLst>
              <a:ext uri="{FF2B5EF4-FFF2-40B4-BE49-F238E27FC236}">
                <a16:creationId xmlns:a16="http://schemas.microsoft.com/office/drawing/2014/main" id="{ED989FE5-5DDE-61A0-3ED8-B45FEE5900A5}"/>
              </a:ext>
            </a:extLst>
          </p:cNvPr>
          <p:cNvPicPr>
            <a:picLocks noChangeAspect="1"/>
          </p:cNvPicPr>
          <p:nvPr/>
        </p:nvPicPr>
        <p:blipFill rotWithShape="1">
          <a:blip r:embed="rId6"/>
          <a:srcRect t="9746" r="2" b="2765"/>
          <a:stretch/>
        </p:blipFill>
        <p:spPr>
          <a:xfrm>
            <a:off x="6130873" y="179714"/>
            <a:ext cx="5797883" cy="2789948"/>
          </a:xfrm>
          <a:prstGeom prst="rect">
            <a:avLst/>
          </a:prstGeom>
        </p:spPr>
      </p:pic>
    </p:spTree>
    <p:extLst>
      <p:ext uri="{BB962C8B-B14F-4D97-AF65-F5344CB8AC3E}">
        <p14:creationId xmlns:p14="http://schemas.microsoft.com/office/powerpoint/2010/main" val="1865668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53" name="Rectangle 52">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BB006B97-2B5E-FD5A-A9CF-E68A2E153E66}"/>
              </a:ext>
            </a:extLst>
          </p:cNvPr>
          <p:cNvPicPr>
            <a:picLocks noChangeAspect="1"/>
          </p:cNvPicPr>
          <p:nvPr/>
        </p:nvPicPr>
        <p:blipFill>
          <a:blip r:embed="rId5"/>
          <a:stretch>
            <a:fillRect/>
          </a:stretch>
        </p:blipFill>
        <p:spPr>
          <a:xfrm>
            <a:off x="1907228" y="643467"/>
            <a:ext cx="8377543" cy="5571066"/>
          </a:xfrm>
          <a:prstGeom prst="rect">
            <a:avLst/>
          </a:prstGeom>
        </p:spPr>
      </p:pic>
    </p:spTree>
    <p:extLst>
      <p:ext uri="{BB962C8B-B14F-4D97-AF65-F5344CB8AC3E}">
        <p14:creationId xmlns:p14="http://schemas.microsoft.com/office/powerpoint/2010/main" val="169606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29C75ED-5462-8E46-F067-3013F56853E0}"/>
              </a:ext>
            </a:extLst>
          </p:cNvPr>
          <p:cNvSpPr>
            <a:spLocks noGrp="1"/>
          </p:cNvSpPr>
          <p:nvPr>
            <p:ph type="title"/>
          </p:nvPr>
        </p:nvSpPr>
        <p:spPr>
          <a:xfrm>
            <a:off x="1617233" y="4539573"/>
            <a:ext cx="8957534" cy="1182838"/>
          </a:xfrm>
        </p:spPr>
        <p:txBody>
          <a:bodyPr vert="horz" lIns="91440" tIns="45720" rIns="91440" bIns="45720" rtlCol="0" anchor="b">
            <a:normAutofit fontScale="90000"/>
          </a:bodyPr>
          <a:lstStyle/>
          <a:p>
            <a:pPr algn="ctr"/>
            <a:r>
              <a:rPr lang="en-US" sz="4400" dirty="0"/>
              <a:t>Effect of Activation Functions: Linear vs Simulated Nonlinear</a:t>
            </a:r>
          </a:p>
        </p:txBody>
      </p:sp>
      <p:sp>
        <p:nvSpPr>
          <p:cNvPr id="70"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61135F92-558C-8107-B0F4-9F0404D636E2}"/>
              </a:ext>
            </a:extLst>
          </p:cNvPr>
          <p:cNvPicPr>
            <a:picLocks noChangeAspect="1"/>
          </p:cNvPicPr>
          <p:nvPr/>
        </p:nvPicPr>
        <p:blipFill>
          <a:blip r:embed="rId5"/>
          <a:stretch>
            <a:fillRect/>
          </a:stretch>
        </p:blipFill>
        <p:spPr>
          <a:xfrm>
            <a:off x="973635" y="1346860"/>
            <a:ext cx="5051471" cy="2184759"/>
          </a:xfrm>
          <a:prstGeom prst="rect">
            <a:avLst/>
          </a:prstGeom>
        </p:spPr>
      </p:pic>
      <p:pic>
        <p:nvPicPr>
          <p:cNvPr id="5" name="Picture 4" descr="Chart, line chart&#10;&#10;Description automatically generated">
            <a:extLst>
              <a:ext uri="{FF2B5EF4-FFF2-40B4-BE49-F238E27FC236}">
                <a16:creationId xmlns:a16="http://schemas.microsoft.com/office/drawing/2014/main" id="{3E847ED0-86C0-21FB-8EE0-59C8BCC57367}"/>
              </a:ext>
            </a:extLst>
          </p:cNvPr>
          <p:cNvPicPr>
            <a:picLocks noChangeAspect="1"/>
          </p:cNvPicPr>
          <p:nvPr/>
        </p:nvPicPr>
        <p:blipFill>
          <a:blip r:embed="rId6"/>
          <a:stretch>
            <a:fillRect/>
          </a:stretch>
        </p:blipFill>
        <p:spPr>
          <a:xfrm>
            <a:off x="6188832" y="1466832"/>
            <a:ext cx="5051472" cy="1944815"/>
          </a:xfrm>
          <a:prstGeom prst="rect">
            <a:avLst/>
          </a:prstGeom>
        </p:spPr>
      </p:pic>
    </p:spTree>
    <p:extLst>
      <p:ext uri="{BB962C8B-B14F-4D97-AF65-F5344CB8AC3E}">
        <p14:creationId xmlns:p14="http://schemas.microsoft.com/office/powerpoint/2010/main" val="346269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EF0E0-7AF5-BBCC-1134-DB2271734AAF}"/>
              </a:ext>
            </a:extLst>
          </p:cNvPr>
          <p:cNvSpPr>
            <a:spLocks noGrp="1"/>
          </p:cNvSpPr>
          <p:nvPr>
            <p:ph type="title"/>
          </p:nvPr>
        </p:nvSpPr>
        <p:spPr>
          <a:xfrm>
            <a:off x="1141413" y="618518"/>
            <a:ext cx="9905998" cy="1478570"/>
          </a:xfrm>
        </p:spPr>
        <p:txBody>
          <a:bodyPr>
            <a:normAutofit/>
          </a:bodyPr>
          <a:lstStyle/>
          <a:p>
            <a:r>
              <a:rPr lang="en-US" dirty="0"/>
              <a:t>Important IDEA:</a:t>
            </a:r>
          </a:p>
        </p:txBody>
      </p:sp>
      <p:graphicFrame>
        <p:nvGraphicFramePr>
          <p:cNvPr id="5" name="Content Placeholder 2">
            <a:extLst>
              <a:ext uri="{FF2B5EF4-FFF2-40B4-BE49-F238E27FC236}">
                <a16:creationId xmlns:a16="http://schemas.microsoft.com/office/drawing/2014/main" id="{FA431D00-DE2F-784A-35D1-EF0E9BE137D1}"/>
              </a:ext>
            </a:extLst>
          </p:cNvPr>
          <p:cNvGraphicFramePr>
            <a:graphicFrameLocks noGrp="1"/>
          </p:cNvGraphicFramePr>
          <p:nvPr>
            <p:ph idx="1"/>
            <p:extLst>
              <p:ext uri="{D42A27DB-BD31-4B8C-83A1-F6EECF244321}">
                <p14:modId xmlns:p14="http://schemas.microsoft.com/office/powerpoint/2010/main" val="62822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66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14728F9-6433-E2D7-3524-0C84D7FB4320}"/>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dirty="0"/>
              <a:t>One Final Activation Function…</a:t>
            </a:r>
          </a:p>
        </p:txBody>
      </p:sp>
      <p:sp>
        <p:nvSpPr>
          <p:cNvPr id="69"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7EDF6F-C228-FBA9-348F-12B484D2EA7C}"/>
              </a:ext>
            </a:extLst>
          </p:cNvPr>
          <p:cNvPicPr>
            <a:picLocks noChangeAspect="1"/>
          </p:cNvPicPr>
          <p:nvPr/>
        </p:nvPicPr>
        <p:blipFill>
          <a:blip r:embed="rId5"/>
          <a:stretch>
            <a:fillRect/>
          </a:stretch>
        </p:blipFill>
        <p:spPr>
          <a:xfrm>
            <a:off x="1590848" y="951493"/>
            <a:ext cx="3817045" cy="2975493"/>
          </a:xfrm>
          <a:prstGeom prst="rect">
            <a:avLst/>
          </a:prstGeom>
        </p:spPr>
      </p:pic>
      <p:pic>
        <p:nvPicPr>
          <p:cNvPr id="5" name="Picture 4">
            <a:extLst>
              <a:ext uri="{FF2B5EF4-FFF2-40B4-BE49-F238E27FC236}">
                <a16:creationId xmlns:a16="http://schemas.microsoft.com/office/drawing/2014/main" id="{681A0413-F5C6-7F10-D3BB-15AEB69AED2D}"/>
              </a:ext>
            </a:extLst>
          </p:cNvPr>
          <p:cNvPicPr>
            <a:picLocks noChangeAspect="1"/>
          </p:cNvPicPr>
          <p:nvPr/>
        </p:nvPicPr>
        <p:blipFill>
          <a:blip r:embed="rId6"/>
          <a:stretch>
            <a:fillRect/>
          </a:stretch>
        </p:blipFill>
        <p:spPr>
          <a:xfrm>
            <a:off x="6188832" y="1327916"/>
            <a:ext cx="5051472" cy="2222646"/>
          </a:xfrm>
          <a:prstGeom prst="rect">
            <a:avLst/>
          </a:prstGeom>
        </p:spPr>
      </p:pic>
    </p:spTree>
    <p:extLst>
      <p:ext uri="{BB962C8B-B14F-4D97-AF65-F5344CB8AC3E}">
        <p14:creationId xmlns:p14="http://schemas.microsoft.com/office/powerpoint/2010/main" val="2129382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642F7D2-DF21-397D-0056-60F400BEED7F}"/>
              </a:ext>
            </a:extLst>
          </p:cNvPr>
          <p:cNvPicPr>
            <a:picLocks noChangeAspect="1"/>
          </p:cNvPicPr>
          <p:nvPr/>
        </p:nvPicPr>
        <p:blipFill>
          <a:blip r:embed="rId2"/>
          <a:stretch>
            <a:fillRect/>
          </a:stretch>
        </p:blipFill>
        <p:spPr>
          <a:xfrm>
            <a:off x="2209800" y="1270000"/>
            <a:ext cx="7772400" cy="4720224"/>
          </a:xfrm>
          <a:prstGeom prst="rect">
            <a:avLst/>
          </a:prstGeom>
        </p:spPr>
      </p:pic>
      <p:sp>
        <p:nvSpPr>
          <p:cNvPr id="6" name="Title 1">
            <a:extLst>
              <a:ext uri="{FF2B5EF4-FFF2-40B4-BE49-F238E27FC236}">
                <a16:creationId xmlns:a16="http://schemas.microsoft.com/office/drawing/2014/main" id="{D1455084-844F-2429-666C-48395F4E3FB8}"/>
              </a:ext>
            </a:extLst>
          </p:cNvPr>
          <p:cNvSpPr>
            <a:spLocks noGrp="1"/>
          </p:cNvSpPr>
          <p:nvPr>
            <p:ph type="title"/>
          </p:nvPr>
        </p:nvSpPr>
        <p:spPr>
          <a:xfrm>
            <a:off x="1444955" y="0"/>
            <a:ext cx="8957534" cy="1182838"/>
          </a:xfrm>
        </p:spPr>
        <p:txBody>
          <a:bodyPr vert="horz" lIns="91440" tIns="45720" rIns="91440" bIns="45720" rtlCol="0" anchor="b">
            <a:normAutofit/>
          </a:bodyPr>
          <a:lstStyle/>
          <a:p>
            <a:pPr algn="ctr"/>
            <a:r>
              <a:rPr lang="en-US" sz="4400" dirty="0" err="1"/>
              <a:t>Softmax</a:t>
            </a:r>
            <a:r>
              <a:rPr lang="en-US" sz="4400" dirty="0"/>
              <a:t> in python</a:t>
            </a:r>
          </a:p>
        </p:txBody>
      </p:sp>
    </p:spTree>
    <p:extLst>
      <p:ext uri="{BB962C8B-B14F-4D97-AF65-F5344CB8AC3E}">
        <p14:creationId xmlns:p14="http://schemas.microsoft.com/office/powerpoint/2010/main" val="1860872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6615112" y="1122363"/>
            <a:ext cx="4052887" cy="2387600"/>
          </a:xfrm>
        </p:spPr>
        <p:txBody>
          <a:bodyPr vert="horz" lIns="91440" tIns="45720" rIns="91440" bIns="45720" rtlCol="0" anchor="b">
            <a:normAutofit/>
          </a:bodyPr>
          <a:lstStyle/>
          <a:p>
            <a:r>
              <a:rPr lang="en-US" sz="4800"/>
              <a:t>Questions?</a:t>
            </a:r>
          </a:p>
        </p:txBody>
      </p:sp>
      <p:pic>
        <p:nvPicPr>
          <p:cNvPr id="4" name="Picture 3" descr="Question marks in a line and one question mark is lit">
            <a:extLst>
              <a:ext uri="{FF2B5EF4-FFF2-40B4-BE49-F238E27FC236}">
                <a16:creationId xmlns:a16="http://schemas.microsoft.com/office/drawing/2014/main" id="{6F7E0BDA-6573-3C43-5F03-59B1AF723035}"/>
              </a:ext>
            </a:extLst>
          </p:cNvPr>
          <p:cNvPicPr>
            <a:picLocks noChangeAspect="1"/>
          </p:cNvPicPr>
          <p:nvPr/>
        </p:nvPicPr>
        <p:blipFill rotWithShape="1">
          <a:blip r:embed="rId4"/>
          <a:srcRect r="40611" b="-1"/>
          <a:stretch/>
        </p:blipFill>
        <p:spPr>
          <a:xfrm>
            <a:off x="-5597" y="10"/>
            <a:ext cx="6101597" cy="685799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179878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65" name="Rectangle 64">
            <a:extLst>
              <a:ext uri="{FF2B5EF4-FFF2-40B4-BE49-F238E27FC236}">
                <a16:creationId xmlns:a16="http://schemas.microsoft.com/office/drawing/2014/main" id="{FBF262B2-1C5F-4CB8-AA8F-3AB3518A7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5298255" y="1122363"/>
            <a:ext cx="5928545" cy="4167188"/>
          </a:xfrm>
        </p:spPr>
        <p:txBody>
          <a:bodyPr vert="horz" lIns="91440" tIns="45720" rIns="91440" bIns="45720" rtlCol="0" anchor="ctr">
            <a:normAutofit/>
          </a:bodyPr>
          <a:lstStyle/>
          <a:p>
            <a:pPr algn="ctr"/>
            <a:r>
              <a:rPr lang="en-US" sz="6000" dirty="0"/>
              <a:t>Let’s code </a:t>
            </a:r>
            <a:r>
              <a:rPr lang="en-US" sz="6000" dirty="0" err="1"/>
              <a:t>Softmax</a:t>
            </a:r>
            <a:endParaRPr lang="en-US" sz="6000" dirty="0"/>
          </a:p>
        </p:txBody>
      </p:sp>
      <p:sp>
        <p:nvSpPr>
          <p:cNvPr id="67" name="Rectangle 66">
            <a:extLst>
              <a:ext uri="{FF2B5EF4-FFF2-40B4-BE49-F238E27FC236}">
                <a16:creationId xmlns:a16="http://schemas.microsoft.com/office/drawing/2014/main" id="{239A127B-EE0D-40AB-A1C2-E338456D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6"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2E8B9490-B2A4-456F-857B-73B2B568A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rgbClr val="000000">
              <a:alpha val="25000"/>
            </a:srgbClr>
          </a:solidFill>
          <a:effectLst/>
        </p:grpSpPr>
        <p:sp>
          <p:nvSpPr>
            <p:cNvPr id="70" name="Rectangle 5">
              <a:extLst>
                <a:ext uri="{FF2B5EF4-FFF2-40B4-BE49-F238E27FC236}">
                  <a16:creationId xmlns:a16="http://schemas.microsoft.com/office/drawing/2014/main" id="{5AD2700F-8E8F-4C41-9B6C-DF81FEE356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6">
              <a:extLst>
                <a:ext uri="{FF2B5EF4-FFF2-40B4-BE49-F238E27FC236}">
                  <a16:creationId xmlns:a16="http://schemas.microsoft.com/office/drawing/2014/main" id="{8276D76E-2558-4C4C-B335-930C11C06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7">
              <a:extLst>
                <a:ext uri="{FF2B5EF4-FFF2-40B4-BE49-F238E27FC236}">
                  <a16:creationId xmlns:a16="http://schemas.microsoft.com/office/drawing/2014/main" id="{3F758221-8EC1-46EE-A19F-732E139A0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Rectangle 8">
              <a:extLst>
                <a:ext uri="{FF2B5EF4-FFF2-40B4-BE49-F238E27FC236}">
                  <a16:creationId xmlns:a16="http://schemas.microsoft.com/office/drawing/2014/main" id="{E375694C-D5F4-495A-B72F-81152AB056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9">
              <a:extLst>
                <a:ext uri="{FF2B5EF4-FFF2-40B4-BE49-F238E27FC236}">
                  <a16:creationId xmlns:a16="http://schemas.microsoft.com/office/drawing/2014/main" id="{E69B0EA9-32F6-40D7-A2DD-D1FC023892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0">
              <a:extLst>
                <a:ext uri="{FF2B5EF4-FFF2-40B4-BE49-F238E27FC236}">
                  <a16:creationId xmlns:a16="http://schemas.microsoft.com/office/drawing/2014/main" id="{12B11E0C-5C89-4B72-B722-3A26B2D05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1">
              <a:extLst>
                <a:ext uri="{FF2B5EF4-FFF2-40B4-BE49-F238E27FC236}">
                  <a16:creationId xmlns:a16="http://schemas.microsoft.com/office/drawing/2014/main" id="{DA503E86-495B-4F57-8E1D-72D8B3E7F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2">
              <a:extLst>
                <a:ext uri="{FF2B5EF4-FFF2-40B4-BE49-F238E27FC236}">
                  <a16:creationId xmlns:a16="http://schemas.microsoft.com/office/drawing/2014/main" id="{60AD5F62-1652-486C-98D2-16D351D12D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3">
              <a:extLst>
                <a:ext uri="{FF2B5EF4-FFF2-40B4-BE49-F238E27FC236}">
                  <a16:creationId xmlns:a16="http://schemas.microsoft.com/office/drawing/2014/main" id="{8F075584-8BAF-44A9-AE10-8308CAFE6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4">
              <a:extLst>
                <a:ext uri="{FF2B5EF4-FFF2-40B4-BE49-F238E27FC236}">
                  <a16:creationId xmlns:a16="http://schemas.microsoft.com/office/drawing/2014/main" id="{313FD8BA-CF64-418F-BAD1-C4FA9F827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5">
              <a:extLst>
                <a:ext uri="{FF2B5EF4-FFF2-40B4-BE49-F238E27FC236}">
                  <a16:creationId xmlns:a16="http://schemas.microsoft.com/office/drawing/2014/main" id="{7C33424F-042C-4418-99C1-97422F7603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6">
              <a:extLst>
                <a:ext uri="{FF2B5EF4-FFF2-40B4-BE49-F238E27FC236}">
                  <a16:creationId xmlns:a16="http://schemas.microsoft.com/office/drawing/2014/main" id="{2CB423C3-8B82-4B66-8B5C-AB1EC34EE1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7">
              <a:extLst>
                <a:ext uri="{FF2B5EF4-FFF2-40B4-BE49-F238E27FC236}">
                  <a16:creationId xmlns:a16="http://schemas.microsoft.com/office/drawing/2014/main" id="{F1D6B91A-524E-48B5-BC1E-7EA960ABF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8">
              <a:extLst>
                <a:ext uri="{FF2B5EF4-FFF2-40B4-BE49-F238E27FC236}">
                  <a16:creationId xmlns:a16="http://schemas.microsoft.com/office/drawing/2014/main" id="{4EF70A15-D70C-45BD-9A67-DA4E60046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9">
              <a:extLst>
                <a:ext uri="{FF2B5EF4-FFF2-40B4-BE49-F238E27FC236}">
                  <a16:creationId xmlns:a16="http://schemas.microsoft.com/office/drawing/2014/main" id="{46313E9A-C631-44CF-8291-E5B42A134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0">
              <a:extLst>
                <a:ext uri="{FF2B5EF4-FFF2-40B4-BE49-F238E27FC236}">
                  <a16:creationId xmlns:a16="http://schemas.microsoft.com/office/drawing/2014/main" id="{84189926-DB4A-4369-92EC-3D6D847F62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1">
              <a:extLst>
                <a:ext uri="{FF2B5EF4-FFF2-40B4-BE49-F238E27FC236}">
                  <a16:creationId xmlns:a16="http://schemas.microsoft.com/office/drawing/2014/main" id="{853D39DC-7B7C-47AD-A821-3C86CA1F32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2">
              <a:extLst>
                <a:ext uri="{FF2B5EF4-FFF2-40B4-BE49-F238E27FC236}">
                  <a16:creationId xmlns:a16="http://schemas.microsoft.com/office/drawing/2014/main" id="{13072C65-D08B-423E-AB8E-9B457FD42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3">
              <a:extLst>
                <a:ext uri="{FF2B5EF4-FFF2-40B4-BE49-F238E27FC236}">
                  <a16:creationId xmlns:a16="http://schemas.microsoft.com/office/drawing/2014/main" id="{BA9EF5D3-D8B7-40F5-B1EB-9A275D9E78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4">
              <a:extLst>
                <a:ext uri="{FF2B5EF4-FFF2-40B4-BE49-F238E27FC236}">
                  <a16:creationId xmlns:a16="http://schemas.microsoft.com/office/drawing/2014/main" id="{63323DF6-483F-4D2F-A564-7ED4AE4CC9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5">
              <a:extLst>
                <a:ext uri="{FF2B5EF4-FFF2-40B4-BE49-F238E27FC236}">
                  <a16:creationId xmlns:a16="http://schemas.microsoft.com/office/drawing/2014/main" id="{CB7793EF-9BEB-4FCC-A347-6DE567D7D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6">
              <a:extLst>
                <a:ext uri="{FF2B5EF4-FFF2-40B4-BE49-F238E27FC236}">
                  <a16:creationId xmlns:a16="http://schemas.microsoft.com/office/drawing/2014/main" id="{F1062E13-8253-416E-A939-3139A76030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7">
              <a:extLst>
                <a:ext uri="{FF2B5EF4-FFF2-40B4-BE49-F238E27FC236}">
                  <a16:creationId xmlns:a16="http://schemas.microsoft.com/office/drawing/2014/main" id="{32DD117F-0870-4DDA-B5F9-5CE4462CF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8">
              <a:extLst>
                <a:ext uri="{FF2B5EF4-FFF2-40B4-BE49-F238E27FC236}">
                  <a16:creationId xmlns:a16="http://schemas.microsoft.com/office/drawing/2014/main" id="{B644AAF7-9C12-47D6-A510-BE2AD8591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9">
              <a:extLst>
                <a:ext uri="{FF2B5EF4-FFF2-40B4-BE49-F238E27FC236}">
                  <a16:creationId xmlns:a16="http://schemas.microsoft.com/office/drawing/2014/main" id="{AAACA5CF-D108-4B0E-92D3-9F9D24E87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0">
              <a:extLst>
                <a:ext uri="{FF2B5EF4-FFF2-40B4-BE49-F238E27FC236}">
                  <a16:creationId xmlns:a16="http://schemas.microsoft.com/office/drawing/2014/main" id="{86C6C0EC-5C31-40E3-8E73-44FDF94EB8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1">
              <a:extLst>
                <a:ext uri="{FF2B5EF4-FFF2-40B4-BE49-F238E27FC236}">
                  <a16:creationId xmlns:a16="http://schemas.microsoft.com/office/drawing/2014/main" id="{A9D92F21-7CD2-48E9-B58D-57FC8D314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2">
              <a:extLst>
                <a:ext uri="{FF2B5EF4-FFF2-40B4-BE49-F238E27FC236}">
                  <a16:creationId xmlns:a16="http://schemas.microsoft.com/office/drawing/2014/main" id="{FAD4F4FB-5F4C-4C26-AF56-C0D330ADD9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Rectangle 33">
              <a:extLst>
                <a:ext uri="{FF2B5EF4-FFF2-40B4-BE49-F238E27FC236}">
                  <a16:creationId xmlns:a16="http://schemas.microsoft.com/office/drawing/2014/main" id="{557D1121-05DB-41AD-8457-614EE67C04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9" name="Freeform 34">
              <a:extLst>
                <a:ext uri="{FF2B5EF4-FFF2-40B4-BE49-F238E27FC236}">
                  <a16:creationId xmlns:a16="http://schemas.microsoft.com/office/drawing/2014/main" id="{22D6E46B-86D4-4941-829A-FA35390FE0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5">
              <a:extLst>
                <a:ext uri="{FF2B5EF4-FFF2-40B4-BE49-F238E27FC236}">
                  <a16:creationId xmlns:a16="http://schemas.microsoft.com/office/drawing/2014/main" id="{FC7A04F6-03F5-4A79-9BE4-0CD464EE8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6">
              <a:extLst>
                <a:ext uri="{FF2B5EF4-FFF2-40B4-BE49-F238E27FC236}">
                  <a16:creationId xmlns:a16="http://schemas.microsoft.com/office/drawing/2014/main" id="{00AA0C2A-0F32-42A3-9954-A47232978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7">
              <a:extLst>
                <a:ext uri="{FF2B5EF4-FFF2-40B4-BE49-F238E27FC236}">
                  <a16:creationId xmlns:a16="http://schemas.microsoft.com/office/drawing/2014/main" id="{89069153-7C19-4A25-8F80-C936486504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8">
              <a:extLst>
                <a:ext uri="{FF2B5EF4-FFF2-40B4-BE49-F238E27FC236}">
                  <a16:creationId xmlns:a16="http://schemas.microsoft.com/office/drawing/2014/main" id="{E4344EC0-6481-4FB2-8476-A112A2308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9">
              <a:extLst>
                <a:ext uri="{FF2B5EF4-FFF2-40B4-BE49-F238E27FC236}">
                  <a16:creationId xmlns:a16="http://schemas.microsoft.com/office/drawing/2014/main" id="{E4FCE25A-8A91-4F7B-A6D4-ABCE31D6E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0">
              <a:extLst>
                <a:ext uri="{FF2B5EF4-FFF2-40B4-BE49-F238E27FC236}">
                  <a16:creationId xmlns:a16="http://schemas.microsoft.com/office/drawing/2014/main" id="{6FF156AB-9C77-45F6-9279-09A70CA504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1">
              <a:extLst>
                <a:ext uri="{FF2B5EF4-FFF2-40B4-BE49-F238E27FC236}">
                  <a16:creationId xmlns:a16="http://schemas.microsoft.com/office/drawing/2014/main" id="{10542840-FCBA-44A8-8EA2-3420E7F04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2">
              <a:extLst>
                <a:ext uri="{FF2B5EF4-FFF2-40B4-BE49-F238E27FC236}">
                  <a16:creationId xmlns:a16="http://schemas.microsoft.com/office/drawing/2014/main" id="{2888BDC1-FC81-478C-BA5F-B7F40AB393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3">
              <a:extLst>
                <a:ext uri="{FF2B5EF4-FFF2-40B4-BE49-F238E27FC236}">
                  <a16:creationId xmlns:a16="http://schemas.microsoft.com/office/drawing/2014/main" id="{3592D40D-74B4-4835-B648-119FCA6CE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4">
              <a:extLst>
                <a:ext uri="{FF2B5EF4-FFF2-40B4-BE49-F238E27FC236}">
                  <a16:creationId xmlns:a16="http://schemas.microsoft.com/office/drawing/2014/main" id="{461C120B-EE81-4474-ADCF-A02D3C11EE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Rectangle 45">
              <a:extLst>
                <a:ext uri="{FF2B5EF4-FFF2-40B4-BE49-F238E27FC236}">
                  <a16:creationId xmlns:a16="http://schemas.microsoft.com/office/drawing/2014/main" id="{6839EB42-17CA-463F-BCFF-7239E81997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1" name="Freeform 46">
              <a:extLst>
                <a:ext uri="{FF2B5EF4-FFF2-40B4-BE49-F238E27FC236}">
                  <a16:creationId xmlns:a16="http://schemas.microsoft.com/office/drawing/2014/main" id="{D51E857F-7EFE-465E-ACD7-6836499BA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7">
              <a:extLst>
                <a:ext uri="{FF2B5EF4-FFF2-40B4-BE49-F238E27FC236}">
                  <a16:creationId xmlns:a16="http://schemas.microsoft.com/office/drawing/2014/main" id="{D3640514-8954-4334-9F69-6C1A853F60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8">
              <a:extLst>
                <a:ext uri="{FF2B5EF4-FFF2-40B4-BE49-F238E27FC236}">
                  <a16:creationId xmlns:a16="http://schemas.microsoft.com/office/drawing/2014/main" id="{247047F4-F5B4-4627-AE02-51AAA51E3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9">
              <a:extLst>
                <a:ext uri="{FF2B5EF4-FFF2-40B4-BE49-F238E27FC236}">
                  <a16:creationId xmlns:a16="http://schemas.microsoft.com/office/drawing/2014/main" id="{C70C4514-98AC-4C07-9354-19C7E22461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0">
              <a:extLst>
                <a:ext uri="{FF2B5EF4-FFF2-40B4-BE49-F238E27FC236}">
                  <a16:creationId xmlns:a16="http://schemas.microsoft.com/office/drawing/2014/main" id="{35E2FEB7-1667-4D88-BD22-A3E15103F4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1">
              <a:extLst>
                <a:ext uri="{FF2B5EF4-FFF2-40B4-BE49-F238E27FC236}">
                  <a16:creationId xmlns:a16="http://schemas.microsoft.com/office/drawing/2014/main" id="{A34C558A-C619-4F42-A641-07CDF2264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2">
              <a:extLst>
                <a:ext uri="{FF2B5EF4-FFF2-40B4-BE49-F238E27FC236}">
                  <a16:creationId xmlns:a16="http://schemas.microsoft.com/office/drawing/2014/main" id="{51B4BD30-7E6A-4E66-8D09-D393B38CEF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3">
              <a:extLst>
                <a:ext uri="{FF2B5EF4-FFF2-40B4-BE49-F238E27FC236}">
                  <a16:creationId xmlns:a16="http://schemas.microsoft.com/office/drawing/2014/main" id="{32B9BE43-1970-423A-9DA5-04A7FA4477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4">
              <a:extLst>
                <a:ext uri="{FF2B5EF4-FFF2-40B4-BE49-F238E27FC236}">
                  <a16:creationId xmlns:a16="http://schemas.microsoft.com/office/drawing/2014/main" id="{2BD3C0FF-AEBA-4CC6-A012-A71FEE0B18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5">
              <a:extLst>
                <a:ext uri="{FF2B5EF4-FFF2-40B4-BE49-F238E27FC236}">
                  <a16:creationId xmlns:a16="http://schemas.microsoft.com/office/drawing/2014/main" id="{A60108DC-4524-400F-B9FF-B55F51C6E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6">
              <a:extLst>
                <a:ext uri="{FF2B5EF4-FFF2-40B4-BE49-F238E27FC236}">
                  <a16:creationId xmlns:a16="http://schemas.microsoft.com/office/drawing/2014/main" id="{5731DF16-C6C8-4323-B641-3CF8722EB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7">
              <a:extLst>
                <a:ext uri="{FF2B5EF4-FFF2-40B4-BE49-F238E27FC236}">
                  <a16:creationId xmlns:a16="http://schemas.microsoft.com/office/drawing/2014/main" id="{51AE01D8-BBB9-402E-B999-E9E8CB4FC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8">
              <a:extLst>
                <a:ext uri="{FF2B5EF4-FFF2-40B4-BE49-F238E27FC236}">
                  <a16:creationId xmlns:a16="http://schemas.microsoft.com/office/drawing/2014/main" id="{F3871BA4-1D38-4FBA-B505-DC4BD800E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733156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03D0617-7153-B006-E688-5F34E441929A}"/>
              </a:ext>
            </a:extLst>
          </p:cNvPr>
          <p:cNvSpPr>
            <a:spLocks noGrp="1"/>
          </p:cNvSpPr>
          <p:nvPr>
            <p:ph type="title"/>
          </p:nvPr>
        </p:nvSpPr>
        <p:spPr>
          <a:xfrm>
            <a:off x="6615112" y="1122363"/>
            <a:ext cx="4052887" cy="2387600"/>
          </a:xfrm>
        </p:spPr>
        <p:txBody>
          <a:bodyPr vert="horz" lIns="91440" tIns="45720" rIns="91440" bIns="45720" rtlCol="0" anchor="b">
            <a:normAutofit/>
          </a:bodyPr>
          <a:lstStyle/>
          <a:p>
            <a:r>
              <a:rPr lang="en-US" sz="4100" dirty="0"/>
              <a:t>Calculating Network Loss</a:t>
            </a:r>
          </a:p>
        </p:txBody>
      </p:sp>
      <p:pic>
        <p:nvPicPr>
          <p:cNvPr id="4" name="Picture 3" descr="Close-up of a calculator keypad">
            <a:extLst>
              <a:ext uri="{FF2B5EF4-FFF2-40B4-BE49-F238E27FC236}">
                <a16:creationId xmlns:a16="http://schemas.microsoft.com/office/drawing/2014/main" id="{17A4F8E1-6125-434B-A440-823FFF831DCC}"/>
              </a:ext>
            </a:extLst>
          </p:cNvPr>
          <p:cNvPicPr>
            <a:picLocks noChangeAspect="1"/>
          </p:cNvPicPr>
          <p:nvPr/>
        </p:nvPicPr>
        <p:blipFill rotWithShape="1">
          <a:blip r:embed="rId4"/>
          <a:srcRect l="17211" r="23846" b="-1"/>
          <a:stretch/>
        </p:blipFill>
        <p:spPr>
          <a:xfrm>
            <a:off x="-5597" y="10"/>
            <a:ext cx="6101597" cy="685799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925205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E551-A929-5482-5AFE-A3138242BE4D}"/>
              </a:ext>
            </a:extLst>
          </p:cNvPr>
          <p:cNvSpPr>
            <a:spLocks noGrp="1"/>
          </p:cNvSpPr>
          <p:nvPr>
            <p:ph type="title"/>
          </p:nvPr>
        </p:nvSpPr>
        <p:spPr>
          <a:xfrm>
            <a:off x="1141413" y="618518"/>
            <a:ext cx="9905998" cy="1478570"/>
          </a:xfrm>
        </p:spPr>
        <p:txBody>
          <a:bodyPr>
            <a:normAutofit/>
          </a:bodyPr>
          <a:lstStyle/>
          <a:p>
            <a:r>
              <a:rPr lang="en-US"/>
              <a:t>What is Loss?</a:t>
            </a:r>
          </a:p>
        </p:txBody>
      </p:sp>
      <p:graphicFrame>
        <p:nvGraphicFramePr>
          <p:cNvPr id="5" name="Content Placeholder 2">
            <a:extLst>
              <a:ext uri="{FF2B5EF4-FFF2-40B4-BE49-F238E27FC236}">
                <a16:creationId xmlns:a16="http://schemas.microsoft.com/office/drawing/2014/main" id="{9B2205D8-E712-3B5B-1E00-7DED35B864CA}"/>
              </a:ext>
            </a:extLst>
          </p:cNvPr>
          <p:cNvGraphicFramePr>
            <a:graphicFrameLocks noGrp="1"/>
          </p:cNvGraphicFramePr>
          <p:nvPr>
            <p:ph idx="1"/>
            <p:extLst>
              <p:ext uri="{D42A27DB-BD31-4B8C-83A1-F6EECF244321}">
                <p14:modId xmlns:p14="http://schemas.microsoft.com/office/powerpoint/2010/main" val="279752852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671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F177-C3BD-F820-C577-BF49B88E91A4}"/>
              </a:ext>
            </a:extLst>
          </p:cNvPr>
          <p:cNvSpPr>
            <a:spLocks noGrp="1"/>
          </p:cNvSpPr>
          <p:nvPr>
            <p:ph type="title"/>
          </p:nvPr>
        </p:nvSpPr>
        <p:spPr>
          <a:xfrm>
            <a:off x="1141413" y="618518"/>
            <a:ext cx="4459286" cy="1478570"/>
          </a:xfrm>
        </p:spPr>
        <p:txBody>
          <a:bodyPr>
            <a:normAutofit/>
          </a:bodyPr>
          <a:lstStyle/>
          <a:p>
            <a:r>
              <a:rPr lang="en-US" sz="3200" dirty="0"/>
              <a:t>Materials for following along…</a:t>
            </a:r>
          </a:p>
        </p:txBody>
      </p:sp>
      <p:sp>
        <p:nvSpPr>
          <p:cNvPr id="3" name="Content Placeholder 2">
            <a:extLst>
              <a:ext uri="{FF2B5EF4-FFF2-40B4-BE49-F238E27FC236}">
                <a16:creationId xmlns:a16="http://schemas.microsoft.com/office/drawing/2014/main" id="{7B8CFF51-1B03-7E29-6923-A56C08F17ED6}"/>
              </a:ext>
            </a:extLst>
          </p:cNvPr>
          <p:cNvSpPr>
            <a:spLocks noGrp="1"/>
          </p:cNvSpPr>
          <p:nvPr>
            <p:ph idx="1"/>
          </p:nvPr>
        </p:nvSpPr>
        <p:spPr>
          <a:xfrm>
            <a:off x="1141412" y="2249487"/>
            <a:ext cx="4459287" cy="3965046"/>
          </a:xfrm>
        </p:spPr>
        <p:txBody>
          <a:bodyPr>
            <a:normAutofit/>
          </a:bodyPr>
          <a:lstStyle/>
          <a:p>
            <a:pPr marL="0" indent="0">
              <a:buNone/>
            </a:pPr>
            <a:r>
              <a:rPr lang="en-US" sz="2000" dirty="0"/>
              <a:t>How to Follow Along:</a:t>
            </a:r>
          </a:p>
          <a:p>
            <a:pPr>
              <a:buFontTx/>
              <a:buChar char="-"/>
            </a:pPr>
            <a:r>
              <a:rPr lang="en-US" sz="2000" dirty="0"/>
              <a:t>Use any laptop</a:t>
            </a:r>
          </a:p>
          <a:p>
            <a:pPr>
              <a:buFontTx/>
              <a:buChar char="-"/>
            </a:pPr>
            <a:r>
              <a:rPr lang="en-US" sz="2000" dirty="0"/>
              <a:t>Python 3.7 or later</a:t>
            </a:r>
          </a:p>
          <a:p>
            <a:pPr>
              <a:buFontTx/>
              <a:buChar char="-"/>
            </a:pPr>
            <a:r>
              <a:rPr lang="en-US" sz="2000" dirty="0" err="1"/>
              <a:t>Numpy</a:t>
            </a:r>
            <a:r>
              <a:rPr lang="en-US" sz="2000" dirty="0"/>
              <a:t> v1.15.0 or later</a:t>
            </a:r>
          </a:p>
          <a:p>
            <a:pPr>
              <a:buFontTx/>
              <a:buChar char="-"/>
            </a:pPr>
            <a:r>
              <a:rPr lang="en-US" sz="2000" dirty="0"/>
              <a:t>No Experience required</a:t>
            </a:r>
          </a:p>
          <a:p>
            <a:pPr marL="0" indent="0">
              <a:buNone/>
            </a:pPr>
            <a:r>
              <a:rPr lang="en-US" sz="2000" dirty="0"/>
              <a:t>Book we will be learning from:</a:t>
            </a:r>
          </a:p>
          <a:p>
            <a:pPr marL="0" indent="0">
              <a:buNone/>
            </a:pPr>
            <a:r>
              <a:rPr lang="en-US" sz="2000" dirty="0"/>
              <a:t>- Neural Networks from Scratch in Python (Harrison Kinsley &amp; Daniel </a:t>
            </a:r>
            <a:r>
              <a:rPr lang="en-US" sz="2000" dirty="0" err="1"/>
              <a:t>Kukiela</a:t>
            </a:r>
            <a:r>
              <a:rPr lang="en-US" sz="2000" dirty="0"/>
              <a:t>)</a:t>
            </a:r>
          </a:p>
        </p:txBody>
      </p:sp>
      <p:pic>
        <p:nvPicPr>
          <p:cNvPr id="4" name="Picture 3">
            <a:extLst>
              <a:ext uri="{FF2B5EF4-FFF2-40B4-BE49-F238E27FC236}">
                <a16:creationId xmlns:a16="http://schemas.microsoft.com/office/drawing/2014/main" id="{D70B1321-F37C-E890-7212-A2D70FEB3DE3}"/>
              </a:ext>
            </a:extLst>
          </p:cNvPr>
          <p:cNvPicPr>
            <a:picLocks noChangeAspect="1"/>
          </p:cNvPicPr>
          <p:nvPr/>
        </p:nvPicPr>
        <p:blipFill>
          <a:blip r:embed="rId2"/>
          <a:stretch>
            <a:fillRect/>
          </a:stretch>
        </p:blipFill>
        <p:spPr>
          <a:xfrm>
            <a:off x="6803356" y="618518"/>
            <a:ext cx="404156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177698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70" name="Rectangle 69">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4" name="Group 73">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5"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6"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EAA575E-1D9C-E5A6-A1E5-30164721F62D}"/>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400">
                <a:solidFill>
                  <a:srgbClr val="FFFFFF"/>
                </a:solidFill>
              </a:rPr>
              <a:t>Categorical Cross Entropy Loss</a:t>
            </a:r>
          </a:p>
        </p:txBody>
      </p:sp>
      <p:sp useBgFill="1">
        <p:nvSpPr>
          <p:cNvPr id="130"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4210F0D4-CA0E-3D89-BB32-88F8F9BD940B}"/>
              </a:ext>
            </a:extLst>
          </p:cNvPr>
          <p:cNvPicPr>
            <a:picLocks noChangeAspect="1"/>
          </p:cNvPicPr>
          <p:nvPr/>
        </p:nvPicPr>
        <p:blipFill>
          <a:blip r:embed="rId4"/>
          <a:stretch>
            <a:fillRect/>
          </a:stretch>
        </p:blipFill>
        <p:spPr>
          <a:xfrm>
            <a:off x="973635" y="1630739"/>
            <a:ext cx="10266669" cy="1617001"/>
          </a:xfrm>
          <a:prstGeom prst="rect">
            <a:avLst/>
          </a:prstGeom>
        </p:spPr>
      </p:pic>
    </p:spTree>
    <p:extLst>
      <p:ext uri="{BB962C8B-B14F-4D97-AF65-F5344CB8AC3E}">
        <p14:creationId xmlns:p14="http://schemas.microsoft.com/office/powerpoint/2010/main" val="394478183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4D6199D-2255-A810-42D5-113601B1C448}"/>
              </a:ext>
            </a:extLst>
          </p:cNvPr>
          <p:cNvSpPr>
            <a:spLocks noGrp="1"/>
          </p:cNvSpPr>
          <p:nvPr>
            <p:ph type="title"/>
          </p:nvPr>
        </p:nvSpPr>
        <p:spPr>
          <a:xfrm>
            <a:off x="1617233" y="4250499"/>
            <a:ext cx="8957534" cy="1182838"/>
          </a:xfrm>
        </p:spPr>
        <p:txBody>
          <a:bodyPr vert="horz" lIns="91440" tIns="45720" rIns="91440" bIns="45720" rtlCol="0" anchor="b">
            <a:normAutofit/>
          </a:bodyPr>
          <a:lstStyle/>
          <a:p>
            <a:pPr algn="ctr"/>
            <a:r>
              <a:rPr lang="en-US" sz="3700" dirty="0"/>
              <a:t>Using </a:t>
            </a:r>
            <a:r>
              <a:rPr lang="en-US" sz="3700" dirty="0" err="1"/>
              <a:t>Softmax</a:t>
            </a:r>
            <a:r>
              <a:rPr lang="en-US" sz="3700" dirty="0"/>
              <a:t> Output the Equation is: </a:t>
            </a:r>
          </a:p>
        </p:txBody>
      </p:sp>
      <p:sp>
        <p:nvSpPr>
          <p:cNvPr id="70"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D6CF6CDB-BE08-EFED-F886-67956CF06664}"/>
              </a:ext>
            </a:extLst>
          </p:cNvPr>
          <p:cNvPicPr>
            <a:picLocks noChangeAspect="1"/>
          </p:cNvPicPr>
          <p:nvPr/>
        </p:nvPicPr>
        <p:blipFill>
          <a:blip r:embed="rId5"/>
          <a:stretch>
            <a:fillRect/>
          </a:stretch>
        </p:blipFill>
        <p:spPr>
          <a:xfrm>
            <a:off x="973635" y="1870949"/>
            <a:ext cx="5051471" cy="1136580"/>
          </a:xfrm>
          <a:prstGeom prst="rect">
            <a:avLst/>
          </a:prstGeom>
        </p:spPr>
      </p:pic>
      <p:pic>
        <p:nvPicPr>
          <p:cNvPr id="7" name="Picture 6" descr="Text&#10;&#10;Description automatically generated">
            <a:extLst>
              <a:ext uri="{FF2B5EF4-FFF2-40B4-BE49-F238E27FC236}">
                <a16:creationId xmlns:a16="http://schemas.microsoft.com/office/drawing/2014/main" id="{F06E2A65-8A15-7F56-CA65-47334788DA43}"/>
              </a:ext>
            </a:extLst>
          </p:cNvPr>
          <p:cNvPicPr>
            <a:picLocks noChangeAspect="1"/>
          </p:cNvPicPr>
          <p:nvPr/>
        </p:nvPicPr>
        <p:blipFill>
          <a:blip r:embed="rId6"/>
          <a:stretch>
            <a:fillRect/>
          </a:stretch>
        </p:blipFill>
        <p:spPr>
          <a:xfrm>
            <a:off x="6188832" y="1870949"/>
            <a:ext cx="5051472" cy="1136580"/>
          </a:xfrm>
          <a:prstGeom prst="rect">
            <a:avLst/>
          </a:prstGeom>
        </p:spPr>
      </p:pic>
      <p:sp>
        <p:nvSpPr>
          <p:cNvPr id="9" name="TextBox 8">
            <a:extLst>
              <a:ext uri="{FF2B5EF4-FFF2-40B4-BE49-F238E27FC236}">
                <a16:creationId xmlns:a16="http://schemas.microsoft.com/office/drawing/2014/main" id="{0C89A753-2EB3-7E63-1D60-DED0E5F8EB3B}"/>
              </a:ext>
            </a:extLst>
          </p:cNvPr>
          <p:cNvSpPr txBox="1"/>
          <p:nvPr/>
        </p:nvSpPr>
        <p:spPr>
          <a:xfrm>
            <a:off x="1069939" y="2677947"/>
            <a:ext cx="3371432" cy="923330"/>
          </a:xfrm>
          <a:prstGeom prst="rect">
            <a:avLst/>
          </a:prstGeom>
          <a:noFill/>
        </p:spPr>
        <p:txBody>
          <a:bodyPr wrap="square">
            <a:spAutoFit/>
          </a:bodyPr>
          <a:lstStyle/>
          <a:p>
            <a:r>
              <a:rPr lang="en-US" dirty="0">
                <a:solidFill>
                  <a:srgbClr val="5B3DFF"/>
                </a:solidFill>
                <a:latin typeface="Consolas" panose="020B0609020204030204" pitchFamily="49" charset="0"/>
              </a:rPr>
              <a:t>Encoded = [</a:t>
            </a:r>
            <a:r>
              <a:rPr lang="en-US" sz="1800" dirty="0">
                <a:solidFill>
                  <a:srgbClr val="5B3DFF"/>
                </a:solidFill>
                <a:effectLst/>
                <a:latin typeface="Consolas" panose="020B0609020204030204" pitchFamily="49" charset="0"/>
              </a:rPr>
              <a:t>0.7</a:t>
            </a:r>
            <a:r>
              <a:rPr lang="en-US" dirty="0">
                <a:solidFill>
                  <a:srgbClr val="5B3DFF"/>
                </a:solidFill>
                <a:latin typeface="Consolas" panose="020B0609020204030204" pitchFamily="49" charset="0"/>
              </a:rPr>
              <a:t>, </a:t>
            </a:r>
            <a:r>
              <a:rPr lang="en-US" sz="1800" dirty="0">
                <a:solidFill>
                  <a:srgbClr val="5B3DFF"/>
                </a:solidFill>
                <a:effectLst/>
                <a:latin typeface="Consolas" panose="020B0609020204030204" pitchFamily="49" charset="0"/>
              </a:rPr>
              <a:t>0.1, 0.2] = </a:t>
            </a:r>
            <a:r>
              <a:rPr lang="en-US" dirty="0">
                <a:solidFill>
                  <a:srgbClr val="5B3DFF"/>
                </a:solidFill>
                <a:latin typeface="Consolas" panose="020B0609020204030204" pitchFamily="49" charset="0"/>
              </a:rPr>
              <a:t>[</a:t>
            </a:r>
            <a:r>
              <a:rPr lang="en-US" sz="1800" dirty="0">
                <a:solidFill>
                  <a:srgbClr val="5B3DFF"/>
                </a:solidFill>
                <a:effectLst/>
                <a:latin typeface="Consolas" panose="020B0609020204030204" pitchFamily="49" charset="0"/>
              </a:rPr>
              <a:t>1, 0</a:t>
            </a:r>
            <a:r>
              <a:rPr lang="en-US" dirty="0">
                <a:solidFill>
                  <a:srgbClr val="5B3DFF"/>
                </a:solidFill>
                <a:latin typeface="Consolas" panose="020B0609020204030204" pitchFamily="49" charset="0"/>
              </a:rPr>
              <a:t>, </a:t>
            </a:r>
            <a:r>
              <a:rPr lang="en-US" sz="1800" dirty="0">
                <a:solidFill>
                  <a:srgbClr val="5B3DFF"/>
                </a:solidFill>
                <a:effectLst/>
                <a:latin typeface="Consolas" panose="020B0609020204030204" pitchFamily="49" charset="0"/>
              </a:rPr>
              <a:t>0</a:t>
            </a:r>
            <a:r>
              <a:rPr lang="en-US" dirty="0">
                <a:solidFill>
                  <a:srgbClr val="5B3DFF"/>
                </a:solidFill>
                <a:latin typeface="Consolas" panose="020B0609020204030204" pitchFamily="49" charset="0"/>
              </a:rPr>
              <a:t>]</a:t>
            </a:r>
            <a:endParaRPr lang="en-US" dirty="0"/>
          </a:p>
          <a:p>
            <a:r>
              <a:rPr lang="en-US" sz="1800" dirty="0">
                <a:effectLst/>
                <a:latin typeface="Consolas" panose="020B0609020204030204" pitchFamily="49" charset="0"/>
              </a:rPr>
              <a:t>] </a:t>
            </a:r>
            <a:endParaRPr lang="en-US" sz="1800" dirty="0">
              <a:effectLst/>
              <a:latin typeface="TimesNewRomanPSMT"/>
            </a:endParaRPr>
          </a:p>
        </p:txBody>
      </p:sp>
    </p:spTree>
    <p:extLst>
      <p:ext uri="{BB962C8B-B14F-4D97-AF65-F5344CB8AC3E}">
        <p14:creationId xmlns:p14="http://schemas.microsoft.com/office/powerpoint/2010/main" val="655589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573F9BCE-191B-F291-B2DA-F8373728D97B}"/>
              </a:ext>
            </a:extLst>
          </p:cNvPr>
          <p:cNvPicPr>
            <a:picLocks noGrp="1" noChangeAspect="1"/>
          </p:cNvPicPr>
          <p:nvPr>
            <p:ph idx="1"/>
          </p:nvPr>
        </p:nvPicPr>
        <p:blipFill>
          <a:blip r:embed="rId3"/>
          <a:stretch>
            <a:fillRect/>
          </a:stretch>
        </p:blipFill>
        <p:spPr>
          <a:xfrm>
            <a:off x="1669699" y="2249488"/>
            <a:ext cx="8849428" cy="3541712"/>
          </a:xfrm>
        </p:spPr>
      </p:pic>
      <p:sp>
        <p:nvSpPr>
          <p:cNvPr id="6" name="Title 1">
            <a:extLst>
              <a:ext uri="{FF2B5EF4-FFF2-40B4-BE49-F238E27FC236}">
                <a16:creationId xmlns:a16="http://schemas.microsoft.com/office/drawing/2014/main" id="{4A43B16F-EC9C-C5A2-8B18-C8408C6846A0}"/>
              </a:ext>
            </a:extLst>
          </p:cNvPr>
          <p:cNvSpPr>
            <a:spLocks noGrp="1"/>
          </p:cNvSpPr>
          <p:nvPr>
            <p:ph type="title"/>
          </p:nvPr>
        </p:nvSpPr>
        <p:spPr>
          <a:xfrm>
            <a:off x="1615646" y="656686"/>
            <a:ext cx="8957534" cy="1182838"/>
          </a:xfrm>
        </p:spPr>
        <p:txBody>
          <a:bodyPr vert="horz" lIns="91440" tIns="45720" rIns="91440" bIns="45720" rtlCol="0" anchor="b">
            <a:normAutofit fontScale="90000"/>
          </a:bodyPr>
          <a:lstStyle/>
          <a:p>
            <a:pPr algn="ctr"/>
            <a:r>
              <a:rPr lang="en-US" sz="4400" dirty="0">
                <a:solidFill>
                  <a:srgbClr val="FFFFFF"/>
                </a:solidFill>
              </a:rPr>
              <a:t>CCE Implementation is super simple!</a:t>
            </a:r>
          </a:p>
        </p:txBody>
      </p:sp>
    </p:spTree>
    <p:extLst>
      <p:ext uri="{BB962C8B-B14F-4D97-AF65-F5344CB8AC3E}">
        <p14:creationId xmlns:p14="http://schemas.microsoft.com/office/powerpoint/2010/main" val="2830788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6755BF2-BBA7-E815-7226-971EE6C82177}"/>
              </a:ext>
            </a:extLst>
          </p:cNvPr>
          <p:cNvSpPr>
            <a:spLocks noGrp="1"/>
          </p:cNvSpPr>
          <p:nvPr>
            <p:ph type="title"/>
          </p:nvPr>
        </p:nvSpPr>
        <p:spPr>
          <a:xfrm>
            <a:off x="1141413" y="618518"/>
            <a:ext cx="4459286" cy="1478570"/>
          </a:xfrm>
        </p:spPr>
        <p:txBody>
          <a:bodyPr>
            <a:normAutofit/>
          </a:bodyPr>
          <a:lstStyle/>
          <a:p>
            <a:r>
              <a:rPr lang="en-US" sz="3200"/>
              <a:t>How do we apply our Loss Function?</a:t>
            </a:r>
          </a:p>
        </p:txBody>
      </p:sp>
      <p:sp>
        <p:nvSpPr>
          <p:cNvPr id="3" name="Content Placeholder 2">
            <a:extLst>
              <a:ext uri="{FF2B5EF4-FFF2-40B4-BE49-F238E27FC236}">
                <a16:creationId xmlns:a16="http://schemas.microsoft.com/office/drawing/2014/main" id="{CE79CC78-E663-5CAD-1EF8-73922AECB85B}"/>
              </a:ext>
            </a:extLst>
          </p:cNvPr>
          <p:cNvSpPr>
            <a:spLocks noGrp="1"/>
          </p:cNvSpPr>
          <p:nvPr>
            <p:ph idx="1"/>
          </p:nvPr>
        </p:nvSpPr>
        <p:spPr>
          <a:xfrm>
            <a:off x="1141412" y="2249487"/>
            <a:ext cx="4459287" cy="3965046"/>
          </a:xfrm>
        </p:spPr>
        <p:txBody>
          <a:bodyPr>
            <a:normAutofit/>
          </a:bodyPr>
          <a:lstStyle/>
          <a:p>
            <a:r>
              <a:rPr lang="en-US" sz="2000" dirty="0"/>
              <a:t>We need to know which output was the most likely (meaning we choose the output from our </a:t>
            </a:r>
            <a:r>
              <a:rPr lang="en-US" sz="2000" dirty="0" err="1"/>
              <a:t>Softmax</a:t>
            </a:r>
            <a:r>
              <a:rPr lang="en-US" sz="2000" dirty="0"/>
              <a:t> function that was the largest / most “probable” </a:t>
            </a:r>
          </a:p>
          <a:p>
            <a:r>
              <a:rPr lang="en-US" sz="2000" dirty="0"/>
              <a:t>Once we figure this part out, we can just take the mean of the loss per batch of data to find the average loss of our network! </a:t>
            </a:r>
          </a:p>
        </p:txBody>
      </p:sp>
      <p:pic>
        <p:nvPicPr>
          <p:cNvPr id="5" name="Picture 4" descr="Text&#10;&#10;Description automatically generated">
            <a:extLst>
              <a:ext uri="{FF2B5EF4-FFF2-40B4-BE49-F238E27FC236}">
                <a16:creationId xmlns:a16="http://schemas.microsoft.com/office/drawing/2014/main" id="{63A6FD47-5BC4-EA44-7469-025160345B27}"/>
              </a:ext>
            </a:extLst>
          </p:cNvPr>
          <p:cNvPicPr>
            <a:picLocks noChangeAspect="1"/>
          </p:cNvPicPr>
          <p:nvPr/>
        </p:nvPicPr>
        <p:blipFill>
          <a:blip r:embed="rId5"/>
          <a:stretch>
            <a:fillRect/>
          </a:stretch>
        </p:blipFill>
        <p:spPr>
          <a:xfrm>
            <a:off x="6096000" y="2434395"/>
            <a:ext cx="5456279" cy="196426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909375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2667000" y="2743461"/>
            <a:ext cx="6858000" cy="1367896"/>
          </a:xfrm>
        </p:spPr>
        <p:txBody>
          <a:bodyPr vert="horz" lIns="91440" tIns="45720" rIns="91440" bIns="45720" rtlCol="0" anchor="b">
            <a:normAutofit/>
          </a:bodyPr>
          <a:lstStyle/>
          <a:p>
            <a:pPr algn="ctr"/>
            <a:r>
              <a:rPr lang="en-US" sz="4400" dirty="0">
                <a:solidFill>
                  <a:srgbClr val="FFFFFF"/>
                </a:solidFill>
              </a:rPr>
              <a:t>Let’s finish up by adding our loss function </a:t>
            </a:r>
          </a:p>
        </p:txBody>
      </p:sp>
    </p:spTree>
    <p:extLst>
      <p:ext uri="{BB962C8B-B14F-4D97-AF65-F5344CB8AC3E}">
        <p14:creationId xmlns:p14="http://schemas.microsoft.com/office/powerpoint/2010/main" val="315995889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22D25-DA11-1BBA-1FA1-7DE6EBCC32D9}"/>
              </a:ext>
            </a:extLst>
          </p:cNvPr>
          <p:cNvSpPr>
            <a:spLocks noGrp="1"/>
          </p:cNvSpPr>
          <p:nvPr>
            <p:ph type="title"/>
          </p:nvPr>
        </p:nvSpPr>
        <p:spPr>
          <a:xfrm>
            <a:off x="1141413" y="618518"/>
            <a:ext cx="9905998" cy="1478570"/>
          </a:xfrm>
        </p:spPr>
        <p:txBody>
          <a:bodyPr>
            <a:normAutofit/>
          </a:bodyPr>
          <a:lstStyle/>
          <a:p>
            <a:r>
              <a:rPr lang="en-US"/>
              <a:t>Summary of Today’s Work</a:t>
            </a:r>
          </a:p>
        </p:txBody>
      </p:sp>
      <p:graphicFrame>
        <p:nvGraphicFramePr>
          <p:cNvPr id="41" name="Content Placeholder 2">
            <a:extLst>
              <a:ext uri="{FF2B5EF4-FFF2-40B4-BE49-F238E27FC236}">
                <a16:creationId xmlns:a16="http://schemas.microsoft.com/office/drawing/2014/main" id="{39B65D9B-8D84-474C-4188-A3791DC1F7E3}"/>
              </a:ext>
            </a:extLst>
          </p:cNvPr>
          <p:cNvGraphicFramePr>
            <a:graphicFrameLocks noGrp="1"/>
          </p:cNvGraphicFramePr>
          <p:nvPr>
            <p:ph idx="1"/>
            <p:extLst>
              <p:ext uri="{D42A27DB-BD31-4B8C-83A1-F6EECF244321}">
                <p14:modId xmlns:p14="http://schemas.microsoft.com/office/powerpoint/2010/main" val="567683600"/>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152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75375139-E188-7C19-7CE4-A3E2ABB850BC}"/>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Thank you</a:t>
            </a:r>
          </a:p>
        </p:txBody>
      </p:sp>
      <p:pic>
        <p:nvPicPr>
          <p:cNvPr id="6" name="Graphic 5" descr="Smiling Face with No Fill">
            <a:extLst>
              <a:ext uri="{FF2B5EF4-FFF2-40B4-BE49-F238E27FC236}">
                <a16:creationId xmlns:a16="http://schemas.microsoft.com/office/drawing/2014/main" id="{0AAD2C98-BCAD-7232-FCE7-1F75992FA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503" y="1539186"/>
            <a:ext cx="3525628" cy="35256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48317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B704E-6104-5E42-788A-CBD4F6AA9A0D}"/>
              </a:ext>
            </a:extLst>
          </p:cNvPr>
          <p:cNvSpPr>
            <a:spLocks noGrp="1"/>
          </p:cNvSpPr>
          <p:nvPr>
            <p:ph type="title"/>
          </p:nvPr>
        </p:nvSpPr>
        <p:spPr>
          <a:xfrm>
            <a:off x="1141413" y="618518"/>
            <a:ext cx="9905998" cy="1478570"/>
          </a:xfrm>
        </p:spPr>
        <p:txBody>
          <a:bodyPr>
            <a:normAutofit/>
          </a:bodyPr>
          <a:lstStyle/>
          <a:p>
            <a:r>
              <a:rPr lang="en-US" sz="5000" dirty="0"/>
              <a:t>Big Picture for Today</a:t>
            </a:r>
          </a:p>
        </p:txBody>
      </p:sp>
      <p:graphicFrame>
        <p:nvGraphicFramePr>
          <p:cNvPr id="5" name="Content Placeholder 2">
            <a:extLst>
              <a:ext uri="{FF2B5EF4-FFF2-40B4-BE49-F238E27FC236}">
                <a16:creationId xmlns:a16="http://schemas.microsoft.com/office/drawing/2014/main" id="{751575E3-F775-5541-651D-9FB0447C15E3}"/>
              </a:ext>
            </a:extLst>
          </p:cNvPr>
          <p:cNvGraphicFramePr>
            <a:graphicFrameLocks noGrp="1"/>
          </p:cNvGraphicFramePr>
          <p:nvPr>
            <p:ph idx="1"/>
            <p:extLst>
              <p:ext uri="{D42A27DB-BD31-4B8C-83A1-F6EECF244321}">
                <p14:modId xmlns:p14="http://schemas.microsoft.com/office/powerpoint/2010/main" val="3475707544"/>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16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8301DB1F-3C15-EC14-4E82-ACF9B39E580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Review…</a:t>
            </a:r>
          </a:p>
        </p:txBody>
      </p:sp>
    </p:spTree>
    <p:extLst>
      <p:ext uri="{BB962C8B-B14F-4D97-AF65-F5344CB8AC3E}">
        <p14:creationId xmlns:p14="http://schemas.microsoft.com/office/powerpoint/2010/main" val="20514680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8B2-1FE8-0634-2ED2-A6DE9642D4FB}"/>
              </a:ext>
            </a:extLst>
          </p:cNvPr>
          <p:cNvSpPr>
            <a:spLocks noGrp="1"/>
          </p:cNvSpPr>
          <p:nvPr>
            <p:ph type="title"/>
          </p:nvPr>
        </p:nvSpPr>
        <p:spPr>
          <a:xfrm>
            <a:off x="7962519" y="618518"/>
            <a:ext cx="3084891" cy="1478570"/>
          </a:xfrm>
        </p:spPr>
        <p:txBody>
          <a:bodyPr>
            <a:normAutofit/>
          </a:bodyPr>
          <a:lstStyle/>
          <a:p>
            <a:r>
              <a:rPr lang="en-US" sz="3200"/>
              <a:t>Time for a History Lesson</a:t>
            </a:r>
          </a:p>
        </p:txBody>
      </p:sp>
      <p:pic>
        <p:nvPicPr>
          <p:cNvPr id="4" name="Picture 3">
            <a:extLst>
              <a:ext uri="{FF2B5EF4-FFF2-40B4-BE49-F238E27FC236}">
                <a16:creationId xmlns:a16="http://schemas.microsoft.com/office/drawing/2014/main" id="{CC27E650-3B6D-1EE9-F1D0-1A6026B4A6E7}"/>
              </a:ext>
            </a:extLst>
          </p:cNvPr>
          <p:cNvPicPr>
            <a:picLocks noChangeAspect="1"/>
          </p:cNvPicPr>
          <p:nvPr/>
        </p:nvPicPr>
        <p:blipFill rotWithShape="1">
          <a:blip r:embed="rId3"/>
          <a:srcRect r="1" b="13805"/>
          <a:stretch/>
        </p:blipFill>
        <p:spPr>
          <a:xfrm>
            <a:off x="-5597" y="10"/>
            <a:ext cx="7558541" cy="6857990"/>
          </a:xfrm>
          <a:prstGeom prst="rect">
            <a:avLst/>
          </a:prstGeom>
        </p:spPr>
      </p:pic>
      <p:sp>
        <p:nvSpPr>
          <p:cNvPr id="5" name="Content Placeholder 2">
            <a:extLst>
              <a:ext uri="{FF2B5EF4-FFF2-40B4-BE49-F238E27FC236}">
                <a16:creationId xmlns:a16="http://schemas.microsoft.com/office/drawing/2014/main" id="{0A910B5F-68F8-88E2-7A25-51A538A57F14}"/>
              </a:ext>
            </a:extLst>
          </p:cNvPr>
          <p:cNvSpPr>
            <a:spLocks noGrp="1"/>
          </p:cNvSpPr>
          <p:nvPr>
            <p:ph idx="1"/>
          </p:nvPr>
        </p:nvSpPr>
        <p:spPr>
          <a:xfrm>
            <a:off x="7962519" y="2249487"/>
            <a:ext cx="3084892" cy="3541714"/>
          </a:xfrm>
        </p:spPr>
        <p:txBody>
          <a:bodyPr>
            <a:normAutofit/>
          </a:bodyPr>
          <a:lstStyle/>
          <a:p>
            <a:pPr>
              <a:buFontTx/>
              <a:buChar char="-"/>
            </a:pPr>
            <a:r>
              <a:rPr lang="en-US" sz="1700" dirty="0"/>
              <a:t>Neural Networks first proposed in 1944 by Warren McCulloch and Walter Pitts</a:t>
            </a:r>
          </a:p>
          <a:p>
            <a:pPr>
              <a:buFontTx/>
              <a:buChar char="-"/>
            </a:pPr>
            <a:r>
              <a:rPr lang="en-US" sz="1700" dirty="0"/>
              <a:t>University of Chicago Researchers who later started MIT Cognitive Science Lab</a:t>
            </a:r>
          </a:p>
          <a:p>
            <a:pPr>
              <a:buFontTx/>
              <a:buChar char="-"/>
            </a:pPr>
            <a:r>
              <a:rPr lang="en-US" sz="1700" dirty="0"/>
              <a:t>Just an idea at first, nobody knew how to actually train the networks for 20 more years</a:t>
            </a:r>
          </a:p>
        </p:txBody>
      </p:sp>
    </p:spTree>
    <p:extLst>
      <p:ext uri="{BB962C8B-B14F-4D97-AF65-F5344CB8AC3E}">
        <p14:creationId xmlns:p14="http://schemas.microsoft.com/office/powerpoint/2010/main" val="76462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a:extLst>
              <a:ext uri="{FF2B5EF4-FFF2-40B4-BE49-F238E27FC236}">
                <a16:creationId xmlns:a16="http://schemas.microsoft.com/office/drawing/2014/main" id="{BFE5FDF2-BAA0-68CB-60A4-B98C0D02FA5F}"/>
              </a:ext>
            </a:extLst>
          </p:cNvPr>
          <p:cNvPicPr>
            <a:picLocks noGrp="1" noChangeAspect="1"/>
          </p:cNvPicPr>
          <p:nvPr>
            <p:ph idx="1"/>
          </p:nvPr>
        </p:nvPicPr>
        <p:blipFill rotWithShape="1">
          <a:blip r:embed="rId3"/>
          <a:srcRect r="10452" b="2"/>
          <a:stretch/>
        </p:blipFill>
        <p:spPr>
          <a:xfrm>
            <a:off x="-5597" y="10"/>
            <a:ext cx="7558541" cy="6857990"/>
          </a:xfrm>
          <a:prstGeom prst="rect">
            <a:avLst/>
          </a:prstGeom>
        </p:spPr>
      </p:pic>
      <p:sp>
        <p:nvSpPr>
          <p:cNvPr id="5" name="Content Placeholder 2">
            <a:extLst>
              <a:ext uri="{FF2B5EF4-FFF2-40B4-BE49-F238E27FC236}">
                <a16:creationId xmlns:a16="http://schemas.microsoft.com/office/drawing/2014/main" id="{913FF0C2-3E5A-4AB7-550D-69213CFE3FB4}"/>
              </a:ext>
            </a:extLst>
          </p:cNvPr>
          <p:cNvSpPr txBox="1">
            <a:spLocks/>
          </p:cNvSpPr>
          <p:nvPr/>
        </p:nvSpPr>
        <p:spPr>
          <a:xfrm>
            <a:off x="7929181" y="1654968"/>
            <a:ext cx="372465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3000" dirty="0"/>
              <a:t>Neural Networks are based upon the structure and functionality of biological neurons</a:t>
            </a:r>
          </a:p>
        </p:txBody>
      </p:sp>
    </p:spTree>
    <p:extLst>
      <p:ext uri="{BB962C8B-B14F-4D97-AF65-F5344CB8AC3E}">
        <p14:creationId xmlns:p14="http://schemas.microsoft.com/office/powerpoint/2010/main" val="215410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F924-022F-6AD2-3B3D-DB7F8EC8AFD1}"/>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Neural Network Structure is inspired by the Brain</a:t>
            </a:r>
          </a:p>
        </p:txBody>
      </p:sp>
      <p:pic>
        <p:nvPicPr>
          <p:cNvPr id="5" name="Picture 4" descr="Diagram&#10;&#10;Description automatically generated">
            <a:extLst>
              <a:ext uri="{FF2B5EF4-FFF2-40B4-BE49-F238E27FC236}">
                <a16:creationId xmlns:a16="http://schemas.microsoft.com/office/drawing/2014/main" id="{D767F6D3-9BC4-E1F6-EE5C-04AAE01CF558}"/>
              </a:ext>
            </a:extLst>
          </p:cNvPr>
          <p:cNvPicPr>
            <a:picLocks noChangeAspect="1"/>
          </p:cNvPicPr>
          <p:nvPr/>
        </p:nvPicPr>
        <p:blipFill>
          <a:blip r:embed="rId3"/>
          <a:stretch>
            <a:fillRect/>
          </a:stretch>
        </p:blipFill>
        <p:spPr>
          <a:xfrm>
            <a:off x="1118988" y="1584914"/>
            <a:ext cx="6112382" cy="3682710"/>
          </a:xfrm>
          <a:prstGeom prst="rect">
            <a:avLst/>
          </a:prstGeom>
        </p:spPr>
      </p:pic>
      <p:sp>
        <p:nvSpPr>
          <p:cNvPr id="3" name="Content Placeholder 2">
            <a:extLst>
              <a:ext uri="{FF2B5EF4-FFF2-40B4-BE49-F238E27FC236}">
                <a16:creationId xmlns:a16="http://schemas.microsoft.com/office/drawing/2014/main" id="{CD75A07B-E274-4A63-8CCA-4D1A978A8E86}"/>
              </a:ext>
            </a:extLst>
          </p:cNvPr>
          <p:cNvSpPr>
            <a:spLocks noGrp="1"/>
          </p:cNvSpPr>
          <p:nvPr>
            <p:ph idx="1"/>
          </p:nvPr>
        </p:nvSpPr>
        <p:spPr>
          <a:xfrm>
            <a:off x="8036041" y="2249487"/>
            <a:ext cx="3281004" cy="3541714"/>
          </a:xfrm>
        </p:spPr>
        <p:txBody>
          <a:bodyPr>
            <a:normAutofit/>
          </a:bodyPr>
          <a:lstStyle/>
          <a:p>
            <a:r>
              <a:rPr lang="en-US" sz="1800" dirty="0">
                <a:solidFill>
                  <a:srgbClr val="FFFFFF"/>
                </a:solidFill>
              </a:rPr>
              <a:t>They are comprised of layers upon layers of individual neurons where each neuron has the responsibility of communicating a signal to the rest of the network</a:t>
            </a:r>
          </a:p>
        </p:txBody>
      </p:sp>
    </p:spTree>
    <p:extLst>
      <p:ext uri="{BB962C8B-B14F-4D97-AF65-F5344CB8AC3E}">
        <p14:creationId xmlns:p14="http://schemas.microsoft.com/office/powerpoint/2010/main" val="1756358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1759</TotalTime>
  <Words>2355</Words>
  <Application>Microsoft Macintosh PowerPoint</Application>
  <PresentationFormat>Widescreen</PresentationFormat>
  <Paragraphs>209</Paragraphs>
  <Slides>46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TimesNewRomanPSMT</vt:lpstr>
      <vt:lpstr>Tw Cen MT</vt:lpstr>
      <vt:lpstr>Circuit</vt:lpstr>
      <vt:lpstr> Neural Networks From Scratch Pt. 2</vt:lpstr>
      <vt:lpstr>My setup</vt:lpstr>
      <vt:lpstr>Github Link: https://github.com/Robbyswimmer/CBU-NeuralNetworks-Seminar </vt:lpstr>
      <vt:lpstr>Materials for following along…</vt:lpstr>
      <vt:lpstr>Big Picture for Today</vt:lpstr>
      <vt:lpstr>Review…</vt:lpstr>
      <vt:lpstr>Time for a History Lesson</vt:lpstr>
      <vt:lpstr>PowerPoint Presentation</vt:lpstr>
      <vt:lpstr>Neural Network Structure is inspired by the Brain</vt:lpstr>
      <vt:lpstr>PowerPoint Presentation</vt:lpstr>
      <vt:lpstr>Summary of Neuron Layer created in first lesson</vt:lpstr>
      <vt:lpstr>Neuron Layer in Python</vt:lpstr>
      <vt:lpstr>How do we add more layers to our network, so it looks more like a normal network?</vt:lpstr>
      <vt:lpstr>A Deep Neural Network is one that contains 2 or more hidden layers</vt:lpstr>
      <vt:lpstr>Based on the code from last week, how do we add another layer?</vt:lpstr>
      <vt:lpstr>Adding Layers is actually really easy…</vt:lpstr>
      <vt:lpstr>Our new Code…</vt:lpstr>
      <vt:lpstr>What does our new network look like?</vt:lpstr>
      <vt:lpstr>Questions?</vt:lpstr>
      <vt:lpstr>Coding Break</vt:lpstr>
      <vt:lpstr>Activation Functions: What are They and why do we need them?</vt:lpstr>
      <vt:lpstr>What you need to Know:</vt:lpstr>
      <vt:lpstr>Simplest Activation function is the Binary Step Function</vt:lpstr>
      <vt:lpstr>Another activation is the linear activation function</vt:lpstr>
      <vt:lpstr>A better type of activation function is the Sigmoid Function</vt:lpstr>
      <vt:lpstr>The most important, ReLU (Rectified Linear Unit) Activation function</vt:lpstr>
      <vt:lpstr>Despite the scary name…</vt:lpstr>
      <vt:lpstr>Questions?</vt:lpstr>
      <vt:lpstr>Let’s code ReLU</vt:lpstr>
      <vt:lpstr>PowerPoint Presentation</vt:lpstr>
      <vt:lpstr>PowerPoint Presentation</vt:lpstr>
      <vt:lpstr>Effect of Activation Functions: Linear vs Simulated Nonlinear</vt:lpstr>
      <vt:lpstr>Important IDEA:</vt:lpstr>
      <vt:lpstr>One Final Activation Function…</vt:lpstr>
      <vt:lpstr>Softmax in python</vt:lpstr>
      <vt:lpstr>Questions?</vt:lpstr>
      <vt:lpstr>Let’s code Softmax</vt:lpstr>
      <vt:lpstr>Calculating Network Loss</vt:lpstr>
      <vt:lpstr>What is Loss?</vt:lpstr>
      <vt:lpstr>Categorical Cross Entropy Loss</vt:lpstr>
      <vt:lpstr>Using Softmax Output the Equation is: </vt:lpstr>
      <vt:lpstr>CCE Implementation is super simple!</vt:lpstr>
      <vt:lpstr>How do we apply our Loss Function?</vt:lpstr>
      <vt:lpstr>Let’s finish up by adding our loss function </vt:lpstr>
      <vt:lpstr>Summary of Today’s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Neural Networks From Scratch Pt. 2</dc:title>
  <dc:creator>Robert William Moseley</dc:creator>
  <cp:lastModifiedBy>Robert William Moseley</cp:lastModifiedBy>
  <cp:revision>43</cp:revision>
  <dcterms:created xsi:type="dcterms:W3CDTF">2022-10-07T01:56:27Z</dcterms:created>
  <dcterms:modified xsi:type="dcterms:W3CDTF">2022-10-25T00:09:07Z</dcterms:modified>
</cp:coreProperties>
</file>